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52"/>
  </p:notesMasterIdLst>
  <p:handoutMasterIdLst>
    <p:handoutMasterId r:id="rId53"/>
  </p:handoutMasterIdLst>
  <p:sldIdLst>
    <p:sldId id="355" r:id="rId3"/>
    <p:sldId id="402" r:id="rId4"/>
    <p:sldId id="421" r:id="rId5"/>
    <p:sldId id="420" r:id="rId6"/>
    <p:sldId id="418" r:id="rId7"/>
    <p:sldId id="419" r:id="rId8"/>
    <p:sldId id="422" r:id="rId9"/>
    <p:sldId id="431" r:id="rId10"/>
    <p:sldId id="423" r:id="rId11"/>
    <p:sldId id="424" r:id="rId12"/>
    <p:sldId id="425" r:id="rId13"/>
    <p:sldId id="426" r:id="rId14"/>
    <p:sldId id="427" r:id="rId15"/>
    <p:sldId id="428" r:id="rId16"/>
    <p:sldId id="436" r:id="rId17"/>
    <p:sldId id="437" r:id="rId18"/>
    <p:sldId id="429" r:id="rId19"/>
    <p:sldId id="430" r:id="rId20"/>
    <p:sldId id="439" r:id="rId21"/>
    <p:sldId id="432" r:id="rId22"/>
    <p:sldId id="443" r:id="rId23"/>
    <p:sldId id="441" r:id="rId24"/>
    <p:sldId id="433" r:id="rId25"/>
    <p:sldId id="434" r:id="rId26"/>
    <p:sldId id="435" r:id="rId27"/>
    <p:sldId id="438" r:id="rId28"/>
    <p:sldId id="442" r:id="rId29"/>
    <p:sldId id="440" r:id="rId30"/>
    <p:sldId id="444" r:id="rId31"/>
    <p:sldId id="445" r:id="rId32"/>
    <p:sldId id="446" r:id="rId33"/>
    <p:sldId id="447" r:id="rId34"/>
    <p:sldId id="448" r:id="rId35"/>
    <p:sldId id="449" r:id="rId36"/>
    <p:sldId id="450" r:id="rId37"/>
    <p:sldId id="451" r:id="rId38"/>
    <p:sldId id="452" r:id="rId39"/>
    <p:sldId id="453" r:id="rId40"/>
    <p:sldId id="454" r:id="rId41"/>
    <p:sldId id="455" r:id="rId42"/>
    <p:sldId id="456" r:id="rId43"/>
    <p:sldId id="457" r:id="rId44"/>
    <p:sldId id="458" r:id="rId45"/>
    <p:sldId id="459" r:id="rId46"/>
    <p:sldId id="460" r:id="rId47"/>
    <p:sldId id="461" r:id="rId48"/>
    <p:sldId id="462" r:id="rId49"/>
    <p:sldId id="463" r:id="rId50"/>
    <p:sldId id="336" r:id="rId51"/>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9" autoAdjust="0"/>
    <p:restoredTop sz="89587" autoAdjust="0"/>
  </p:normalViewPr>
  <p:slideViewPr>
    <p:cSldViewPr>
      <p:cViewPr varScale="1">
        <p:scale>
          <a:sx n="69" d="100"/>
          <a:sy n="69" d="100"/>
        </p:scale>
        <p:origin x="1200" y="44"/>
      </p:cViewPr>
      <p:guideLst>
        <p:guide orient="horz" pos="2160"/>
        <p:guide pos="2880"/>
      </p:guideLst>
    </p:cSldViewPr>
  </p:slideViewPr>
  <p:outlineViewPr>
    <p:cViewPr>
      <p:scale>
        <a:sx n="33" d="100"/>
        <a:sy n="33" d="100"/>
      </p:scale>
      <p:origin x="0" y="5232"/>
    </p:cViewPr>
  </p:outlineViewPr>
  <p:notesTextViewPr>
    <p:cViewPr>
      <p:scale>
        <a:sx n="100" d="100"/>
        <a:sy n="100" d="100"/>
      </p:scale>
      <p:origin x="0" y="0"/>
    </p:cViewPr>
  </p:notesTextViewPr>
  <p:notesViewPr>
    <p:cSldViewPr>
      <p:cViewPr varScale="1">
        <p:scale>
          <a:sx n="55" d="100"/>
          <a:sy n="55" d="100"/>
        </p:scale>
        <p:origin x="-290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9ECADF7-D1A5-4E0E-BA6A-4783C0470A09}" type="datetimeFigureOut">
              <a:rPr lang="fr-FR" smtClean="0"/>
              <a:t>09/12/2016</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9ABE6F7-21AF-4601-8A76-1B1B89C12842}" type="slidenum">
              <a:rPr lang="fr-FR" smtClean="0"/>
              <a:t>‹N°›</a:t>
            </a:fld>
            <a:endParaRPr lang="fr-FR"/>
          </a:p>
        </p:txBody>
      </p:sp>
    </p:spTree>
    <p:extLst>
      <p:ext uri="{BB962C8B-B14F-4D97-AF65-F5344CB8AC3E}">
        <p14:creationId xmlns:p14="http://schemas.microsoft.com/office/powerpoint/2010/main" val="362826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E3D11B6-913D-4FCD-BCBF-40840A05E8FE}" type="datetimeFigureOut">
              <a:rPr lang="fr-FR" smtClean="0"/>
              <a:pPr/>
              <a:t>09/12/2016</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55B38DA-4001-403E-A13F-E4D28289CE99}" type="slidenum">
              <a:rPr lang="fr-FR" smtClean="0"/>
              <a:pPr/>
              <a:t>‹N°›</a:t>
            </a:fld>
            <a:endParaRPr lang="fr-FR"/>
          </a:p>
        </p:txBody>
      </p:sp>
    </p:spTree>
    <p:extLst>
      <p:ext uri="{BB962C8B-B14F-4D97-AF65-F5344CB8AC3E}">
        <p14:creationId xmlns:p14="http://schemas.microsoft.com/office/powerpoint/2010/main" val="161769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32" y="142852"/>
            <a:ext cx="9144032" cy="1357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0" y="1714488"/>
            <a:ext cx="9144032" cy="35719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hasCustomPrompt="1"/>
          </p:nvPr>
        </p:nvSpPr>
        <p:spPr>
          <a:xfrm>
            <a:off x="1144800" y="2214000"/>
            <a:ext cx="7141976" cy="439200"/>
          </a:xfrm>
          <a:prstGeom prst="rect">
            <a:avLst/>
          </a:prstGeom>
        </p:spPr>
        <p:txBody>
          <a:bodyPr>
            <a:noAutofit/>
          </a:bodyPr>
          <a:lstStyle>
            <a:lvl1pPr algn="l">
              <a:defRPr sz="3200" b="1">
                <a:solidFill>
                  <a:schemeClr val="bg1"/>
                </a:solidFill>
                <a:latin typeface="Microsoft New Tai Lue" pitchFamily="34" charset="0"/>
                <a:cs typeface="Microsoft New Tai Lue" pitchFamily="34" charset="0"/>
              </a:defRPr>
            </a:lvl1pPr>
          </a:lstStyle>
          <a:p>
            <a:r>
              <a:rPr lang="fr-FR" dirty="0"/>
              <a:t>TITRE</a:t>
            </a:r>
          </a:p>
        </p:txBody>
      </p:sp>
      <p:pic>
        <p:nvPicPr>
          <p:cNvPr id="6" name="Picture 2" descr="C:\Users\OID\Dropbox\09. TOOLS\0. Charte graphique\OID.png"/>
          <p:cNvPicPr>
            <a:picLocks noChangeAspect="1" noChangeArrowheads="1"/>
          </p:cNvPicPr>
          <p:nvPr userDrawn="1"/>
        </p:nvPicPr>
        <p:blipFill>
          <a:blip r:embed="rId2" cstate="print"/>
          <a:srcRect/>
          <a:stretch>
            <a:fillRect/>
          </a:stretch>
        </p:blipFill>
        <p:spPr bwMode="auto">
          <a:xfrm>
            <a:off x="7031078" y="5869712"/>
            <a:ext cx="2005418" cy="871656"/>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88000" y="396000"/>
            <a:ext cx="8229600" cy="439200"/>
          </a:xfrm>
          <a:prstGeom prst="rect">
            <a:avLst/>
          </a:prstGeom>
        </p:spPr>
        <p:txBody>
          <a:bodyPr>
            <a:normAutofit/>
          </a:bodyPr>
          <a:lstStyle>
            <a:lvl1pPr algn="l">
              <a:defRPr sz="2000" b="1">
                <a:solidFill>
                  <a:schemeClr val="bg1">
                    <a:lumMod val="50000"/>
                  </a:schemeClr>
                </a:solidFill>
                <a:latin typeface="Microsoft New Tai Lue" pitchFamily="34" charset="0"/>
                <a:cs typeface="Microsoft New Tai Lue" pitchFamily="34" charset="0"/>
              </a:defRPr>
            </a:lvl1pPr>
          </a:lstStyle>
          <a:p>
            <a:r>
              <a:rPr lang="fr-FR" dirty="0"/>
              <a:t>TITRE</a:t>
            </a:r>
          </a:p>
        </p:txBody>
      </p:sp>
      <p:sp>
        <p:nvSpPr>
          <p:cNvPr id="6" name="Espace réservé du numéro de diapositive 5"/>
          <p:cNvSpPr>
            <a:spLocks noGrp="1"/>
          </p:cNvSpPr>
          <p:nvPr>
            <p:ph type="sldNum" sz="quarter" idx="12"/>
          </p:nvPr>
        </p:nvSpPr>
        <p:spPr>
          <a:xfrm>
            <a:off x="8743976" y="6572272"/>
            <a:ext cx="400024" cy="285728"/>
          </a:xfrm>
          <a:prstGeom prst="rect">
            <a:avLst/>
          </a:prstGeom>
        </p:spPr>
        <p:txBody>
          <a:bodyPr/>
          <a:lstStyle>
            <a:lvl1pPr>
              <a:defRPr sz="900">
                <a:solidFill>
                  <a:schemeClr val="bg1">
                    <a:lumMod val="50000"/>
                  </a:schemeClr>
                </a:solidFill>
                <a:latin typeface="Microsoft New Tai Lue" pitchFamily="34" charset="0"/>
                <a:cs typeface="Microsoft New Tai Lue" pitchFamily="34" charset="0"/>
              </a:defRPr>
            </a:lvl1pPr>
          </a:lstStyle>
          <a:p>
            <a:fld id="{255ED0F5-B953-4C0A-AA93-60FD51CDD948}" type="slidenum">
              <a:rPr lang="fr-FR" smtClean="0"/>
              <a:pPr/>
              <a:t>‹N°›</a:t>
            </a:fld>
            <a:endParaRPr lang="fr-FR" dirty="0"/>
          </a:p>
        </p:txBody>
      </p:sp>
      <p:cxnSp>
        <p:nvCxnSpPr>
          <p:cNvPr id="7" name="Connecteur droit 6"/>
          <p:cNvCxnSpPr/>
          <p:nvPr userDrawn="1"/>
        </p:nvCxnSpPr>
        <p:spPr>
          <a:xfrm>
            <a:off x="360000" y="828000"/>
            <a:ext cx="857256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userDrawn="1"/>
        </p:nvSpPr>
        <p:spPr>
          <a:xfrm>
            <a:off x="-72000" y="6172269"/>
            <a:ext cx="276999" cy="569099"/>
          </a:xfrm>
          <a:prstGeom prst="rect">
            <a:avLst/>
          </a:prstGeom>
          <a:noFill/>
        </p:spPr>
        <p:txBody>
          <a:bodyPr vert="vert270" wrap="square" rtlCol="0">
            <a:spAutoFit/>
          </a:bodyPr>
          <a:lstStyle/>
          <a:p>
            <a:r>
              <a:rPr lang="fr-FR" sz="600" dirty="0"/>
              <a:t>OID</a:t>
            </a:r>
            <a:r>
              <a:rPr lang="fr-FR" sz="600" baseline="0" dirty="0"/>
              <a:t> 2015</a:t>
            </a:r>
            <a:endParaRPr lang="fr-FR" sz="600" dirty="0"/>
          </a:p>
        </p:txBody>
      </p:sp>
      <p:sp>
        <p:nvSpPr>
          <p:cNvPr id="12" name="Espace réservé du texte 11"/>
          <p:cNvSpPr>
            <a:spLocks noGrp="1"/>
          </p:cNvSpPr>
          <p:nvPr>
            <p:ph type="body" sz="quarter" idx="13"/>
          </p:nvPr>
        </p:nvSpPr>
        <p:spPr>
          <a:xfrm>
            <a:off x="428400" y="860400"/>
            <a:ext cx="8463600" cy="5198400"/>
          </a:xfrm>
          <a:prstGeom prst="rect">
            <a:avLst/>
          </a:prstGeom>
        </p:spPr>
        <p:txBody>
          <a:bodyPr/>
          <a:lstStyle>
            <a:lvl1pPr>
              <a:buNone/>
              <a:defRPr sz="1600" b="1">
                <a:solidFill>
                  <a:srgbClr val="92D050"/>
                </a:solidFill>
              </a:defRPr>
            </a:lvl1pPr>
            <a:lvl2pPr>
              <a:buNone/>
              <a:defRPr sz="1400">
                <a:solidFill>
                  <a:schemeClr val="bg1">
                    <a:lumMod val="50000"/>
                  </a:schemeClr>
                </a:solidFill>
                <a:latin typeface="Microsoft New Tai Lue" pitchFamily="34" charset="0"/>
                <a:cs typeface="Microsoft New Tai Lue" pitchFamily="34" charset="0"/>
              </a:defRPr>
            </a:lvl2pPr>
            <a:lvl3pPr>
              <a:buClr>
                <a:srgbClr val="92D050"/>
              </a:buClr>
              <a:defRPr sz="1400">
                <a:solidFill>
                  <a:schemeClr val="bg1">
                    <a:lumMod val="50000"/>
                  </a:schemeClr>
                </a:solidFill>
                <a:latin typeface="Microsoft New Tai Lue" pitchFamily="34" charset="0"/>
                <a:cs typeface="Microsoft New Tai Lue" pitchFamily="34" charset="0"/>
              </a:defRPr>
            </a:lvl3pPr>
            <a:lvl4pPr>
              <a:buClr>
                <a:srgbClr val="92D050"/>
              </a:buClr>
              <a:defRPr sz="1200">
                <a:solidFill>
                  <a:schemeClr val="bg1">
                    <a:lumMod val="50000"/>
                  </a:schemeClr>
                </a:solidFill>
                <a:latin typeface="Microsoft New Tai Lue" pitchFamily="34" charset="0"/>
                <a:cs typeface="Microsoft New Tai Lue" pitchFamily="34" charset="0"/>
              </a:defRPr>
            </a:lvl4pPr>
            <a:lvl5pPr>
              <a:defRPr sz="1400">
                <a:solidFill>
                  <a:schemeClr val="bg1">
                    <a:lumMod val="50000"/>
                  </a:schemeClr>
                </a:solidFill>
                <a:latin typeface="Microsoft New Tai Lue" pitchFamily="34" charset="0"/>
                <a:cs typeface="Microsoft New Tai Lue"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88000" y="396000"/>
            <a:ext cx="8229600" cy="439200"/>
          </a:xfrm>
          <a:prstGeom prst="rect">
            <a:avLst/>
          </a:prstGeom>
        </p:spPr>
        <p:txBody>
          <a:bodyPr>
            <a:normAutofit/>
          </a:bodyPr>
          <a:lstStyle>
            <a:lvl1pPr algn="l">
              <a:defRPr sz="2000" b="1">
                <a:solidFill>
                  <a:schemeClr val="bg1">
                    <a:lumMod val="50000"/>
                  </a:schemeClr>
                </a:solidFill>
                <a:latin typeface="Microsoft New Tai Lue" pitchFamily="34" charset="0"/>
                <a:cs typeface="Microsoft New Tai Lue" pitchFamily="34" charset="0"/>
              </a:defRPr>
            </a:lvl1pPr>
          </a:lstStyle>
          <a:p>
            <a:r>
              <a:rPr lang="fr-FR" dirty="0"/>
              <a:t>TITRE</a:t>
            </a:r>
          </a:p>
        </p:txBody>
      </p:sp>
      <p:sp>
        <p:nvSpPr>
          <p:cNvPr id="3" name="Espace réservé du contenu 2"/>
          <p:cNvSpPr>
            <a:spLocks noGrp="1"/>
          </p:cNvSpPr>
          <p:nvPr>
            <p:ph idx="1" hasCustomPrompt="1"/>
          </p:nvPr>
        </p:nvSpPr>
        <p:spPr>
          <a:xfrm>
            <a:off x="428596" y="860400"/>
            <a:ext cx="8463404" cy="5197291"/>
          </a:xfrm>
          <a:prstGeom prst="rect">
            <a:avLst/>
          </a:prstGeom>
        </p:spPr>
        <p:txBody>
          <a:bodyPr/>
          <a:lstStyle>
            <a:lvl1pPr>
              <a:buNone/>
              <a:defRPr sz="1600">
                <a:solidFill>
                  <a:schemeClr val="bg1">
                    <a:lumMod val="50000"/>
                  </a:schemeClr>
                </a:solidFill>
                <a:latin typeface="Microsoft New Tai Lue" pitchFamily="34" charset="0"/>
                <a:cs typeface="Microsoft New Tai Lue" pitchFamily="34" charset="0"/>
              </a:defRPr>
            </a:lvl1pPr>
            <a:lvl2pPr>
              <a:buClr>
                <a:srgbClr val="92D050"/>
              </a:buClr>
              <a:buFont typeface="Arial" pitchFamily="34" charset="0"/>
              <a:buChar char="•"/>
              <a:defRPr sz="1400">
                <a:solidFill>
                  <a:schemeClr val="bg1">
                    <a:lumMod val="50000"/>
                  </a:schemeClr>
                </a:solidFill>
                <a:latin typeface="Microsoft New Tai Lue" pitchFamily="34" charset="0"/>
                <a:cs typeface="Microsoft New Tai Lue" pitchFamily="34" charset="0"/>
              </a:defRPr>
            </a:lvl2pPr>
            <a:lvl3pPr>
              <a:buClr>
                <a:srgbClr val="92D050"/>
              </a:buClr>
              <a:buFont typeface="Microsoft New Tai Lue" pitchFamily="34" charset="0"/>
              <a:buChar char="‒"/>
              <a:defRPr sz="1200">
                <a:solidFill>
                  <a:schemeClr val="bg1">
                    <a:lumMod val="50000"/>
                  </a:schemeClr>
                </a:solidFill>
                <a:latin typeface="Microsoft New Tai Lue" pitchFamily="34" charset="0"/>
                <a:cs typeface="Microsoft New Tai Lue" pitchFamily="34" charset="0"/>
              </a:defRPr>
            </a:lvl3pPr>
            <a:lvl4pPr>
              <a:buNone/>
              <a:defRPr>
                <a:solidFill>
                  <a:schemeClr val="bg1">
                    <a:lumMod val="50000"/>
                  </a:schemeClr>
                </a:solidFill>
                <a:latin typeface="Microsoft New Tai Lue" pitchFamily="34" charset="0"/>
                <a:cs typeface="Microsoft New Tai Lue" pitchFamily="34" charset="0"/>
              </a:defRPr>
            </a:lvl4pPr>
            <a:lvl5pPr>
              <a:defRPr>
                <a:solidFill>
                  <a:schemeClr val="bg1">
                    <a:lumMod val="50000"/>
                  </a:schemeClr>
                </a:solidFill>
                <a:latin typeface="Microsoft New Tai Lue" pitchFamily="34" charset="0"/>
                <a:cs typeface="Microsoft New Tai Lue" pitchFamily="34" charset="0"/>
              </a:defRPr>
            </a:lvl5pPr>
          </a:lstStyle>
          <a:p>
            <a:pPr lvl="0"/>
            <a:r>
              <a:rPr lang="fr-FR" dirty="0"/>
              <a:t>Premier niveau</a:t>
            </a:r>
          </a:p>
          <a:p>
            <a:pPr lvl="1"/>
            <a:r>
              <a:rPr lang="fr-FR" dirty="0"/>
              <a:t>Deuxième niveau</a:t>
            </a:r>
          </a:p>
          <a:p>
            <a:pPr lvl="2"/>
            <a:r>
              <a:rPr lang="fr-FR" dirty="0"/>
              <a:t>Troisième niveau</a:t>
            </a:r>
          </a:p>
          <a:p>
            <a:pPr lvl="3"/>
            <a:endParaRPr lang="fr-FR" dirty="0"/>
          </a:p>
        </p:txBody>
      </p:sp>
      <p:sp>
        <p:nvSpPr>
          <p:cNvPr id="6" name="Espace réservé du numéro de diapositive 5"/>
          <p:cNvSpPr>
            <a:spLocks noGrp="1"/>
          </p:cNvSpPr>
          <p:nvPr>
            <p:ph type="sldNum" sz="quarter" idx="12"/>
          </p:nvPr>
        </p:nvSpPr>
        <p:spPr>
          <a:xfrm>
            <a:off x="8743976" y="6492875"/>
            <a:ext cx="400024" cy="365125"/>
          </a:xfrm>
          <a:prstGeom prst="rect">
            <a:avLst/>
          </a:prstGeom>
        </p:spPr>
        <p:txBody>
          <a:bodyPr/>
          <a:lstStyle>
            <a:lvl1pPr>
              <a:defRPr sz="900">
                <a:solidFill>
                  <a:schemeClr val="bg1">
                    <a:lumMod val="50000"/>
                  </a:schemeClr>
                </a:solidFill>
                <a:latin typeface="Microsoft New Tai Lue" pitchFamily="34" charset="0"/>
                <a:cs typeface="Microsoft New Tai Lue" pitchFamily="34" charset="0"/>
              </a:defRPr>
            </a:lvl1pPr>
          </a:lstStyle>
          <a:p>
            <a:fld id="{255ED0F5-B953-4C0A-AA93-60FD51CDD948}" type="slidenum">
              <a:rPr lang="fr-FR" smtClean="0"/>
              <a:pPr/>
              <a:t>‹N°›</a:t>
            </a:fld>
            <a:endParaRPr lang="fr-FR" dirty="0"/>
          </a:p>
        </p:txBody>
      </p:sp>
      <p:cxnSp>
        <p:nvCxnSpPr>
          <p:cNvPr id="7" name="Connecteur droit 6"/>
          <p:cNvCxnSpPr/>
          <p:nvPr userDrawn="1"/>
        </p:nvCxnSpPr>
        <p:spPr>
          <a:xfrm>
            <a:off x="360000" y="828000"/>
            <a:ext cx="857256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userDrawn="1"/>
        </p:nvSpPr>
        <p:spPr>
          <a:xfrm>
            <a:off x="-72000" y="6172269"/>
            <a:ext cx="276999" cy="569099"/>
          </a:xfrm>
          <a:prstGeom prst="rect">
            <a:avLst/>
          </a:prstGeom>
          <a:noFill/>
        </p:spPr>
        <p:txBody>
          <a:bodyPr vert="vert270" wrap="square" rtlCol="0">
            <a:spAutoFit/>
          </a:bodyPr>
          <a:lstStyle/>
          <a:p>
            <a:r>
              <a:rPr lang="fr-FR" sz="600" dirty="0"/>
              <a:t>OID</a:t>
            </a:r>
            <a:r>
              <a:rPr lang="fr-FR" sz="600" baseline="0" dirty="0"/>
              <a:t> 2015©</a:t>
            </a:r>
            <a:endParaRPr lang="fr-FR" sz="6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Rectangle 7"/>
          <p:cNvSpPr/>
          <p:nvPr userDrawn="1"/>
        </p:nvSpPr>
        <p:spPr>
          <a:xfrm>
            <a:off x="108000" y="116632"/>
            <a:ext cx="8928496" cy="66333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itre 1"/>
          <p:cNvSpPr txBox="1">
            <a:spLocks/>
          </p:cNvSpPr>
          <p:nvPr userDrawn="1"/>
        </p:nvSpPr>
        <p:spPr>
          <a:xfrm>
            <a:off x="288000" y="396000"/>
            <a:ext cx="8229600" cy="440712"/>
          </a:xfrm>
          <a:prstGeom prst="rect">
            <a:avLst/>
          </a:prstGeom>
        </p:spPr>
        <p:txBody>
          <a:bodyPr/>
          <a:lstStyle>
            <a:lvl1pPr algn="l">
              <a:defRPr sz="2000" b="1" baseline="0">
                <a:solidFill>
                  <a:schemeClr val="bg1">
                    <a:lumMod val="50000"/>
                  </a:schemeClr>
                </a:solidFill>
                <a:latin typeface="Microsoft New Tai Lue" pitchFamily="34" charset="0"/>
                <a:cs typeface="Microsoft New Tai Lue"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chemeClr val="bg1"/>
              </a:solidFill>
              <a:effectLst/>
              <a:uLnTx/>
              <a:uFillTx/>
              <a:latin typeface="Microsoft New Tai Lue" pitchFamily="34" charset="0"/>
              <a:ea typeface="+mj-ea"/>
              <a:cs typeface="Microsoft New Tai Lue" pitchFamily="34" charset="0"/>
            </a:endParaRPr>
          </a:p>
        </p:txBody>
      </p:sp>
      <p:sp>
        <p:nvSpPr>
          <p:cNvPr id="2" name="Titre 1"/>
          <p:cNvSpPr>
            <a:spLocks noGrp="1"/>
          </p:cNvSpPr>
          <p:nvPr>
            <p:ph type="title" hasCustomPrompt="1"/>
          </p:nvPr>
        </p:nvSpPr>
        <p:spPr>
          <a:xfrm>
            <a:off x="288000" y="396000"/>
            <a:ext cx="8229600" cy="439200"/>
          </a:xfrm>
          <a:prstGeom prst="rect">
            <a:avLst/>
          </a:prstGeom>
        </p:spPr>
        <p:txBody>
          <a:bodyPr/>
          <a:lstStyle>
            <a:lvl1pPr algn="l">
              <a:defRPr sz="2000" b="1">
                <a:solidFill>
                  <a:schemeClr val="bg1"/>
                </a:solidFill>
              </a:defRPr>
            </a:lvl1pPr>
          </a:lstStyle>
          <a:p>
            <a:r>
              <a:rPr lang="fr-FR" dirty="0"/>
              <a:t>TITRE </a:t>
            </a:r>
          </a:p>
        </p:txBody>
      </p:sp>
      <p:cxnSp>
        <p:nvCxnSpPr>
          <p:cNvPr id="10" name="Connecteur droit 9"/>
          <p:cNvCxnSpPr/>
          <p:nvPr userDrawn="1"/>
        </p:nvCxnSpPr>
        <p:spPr>
          <a:xfrm>
            <a:off x="360000" y="828000"/>
            <a:ext cx="857256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p:cNvSpPr>
            <a:spLocks noGrp="1"/>
          </p:cNvSpPr>
          <p:nvPr>
            <p:ph type="sldNum" sz="quarter" idx="12"/>
          </p:nvPr>
        </p:nvSpPr>
        <p:spPr>
          <a:xfrm>
            <a:off x="8743976" y="6492875"/>
            <a:ext cx="400024" cy="365125"/>
          </a:xfrm>
          <a:prstGeom prst="rect">
            <a:avLst/>
          </a:prstGeom>
        </p:spPr>
        <p:txBody>
          <a:bodyPr/>
          <a:lstStyle>
            <a:lvl1pPr>
              <a:defRPr sz="900">
                <a:solidFill>
                  <a:schemeClr val="bg1">
                    <a:lumMod val="50000"/>
                  </a:schemeClr>
                </a:solidFill>
                <a:latin typeface="Microsoft New Tai Lue" pitchFamily="34" charset="0"/>
                <a:cs typeface="Microsoft New Tai Lue" pitchFamily="34" charset="0"/>
              </a:defRPr>
            </a:lvl1pPr>
          </a:lstStyle>
          <a:p>
            <a:fld id="{255ED0F5-B953-4C0A-AA93-60FD51CDD948}" type="slidenum">
              <a:rPr lang="fr-FR" smtClean="0"/>
              <a:pPr/>
              <a:t>‹N°›</a:t>
            </a:fld>
            <a:endParaRPr lang="fr-FR" dirty="0"/>
          </a:p>
        </p:txBody>
      </p:sp>
      <p:sp>
        <p:nvSpPr>
          <p:cNvPr id="12" name="ZoneTexte 11"/>
          <p:cNvSpPr txBox="1"/>
          <p:nvPr userDrawn="1"/>
        </p:nvSpPr>
        <p:spPr>
          <a:xfrm>
            <a:off x="-72000" y="6172269"/>
            <a:ext cx="276999" cy="569099"/>
          </a:xfrm>
          <a:prstGeom prst="rect">
            <a:avLst/>
          </a:prstGeom>
          <a:noFill/>
        </p:spPr>
        <p:txBody>
          <a:bodyPr vert="vert270" wrap="square" rtlCol="0">
            <a:spAutoFit/>
          </a:bodyPr>
          <a:lstStyle/>
          <a:p>
            <a:r>
              <a:rPr lang="fr-FR" sz="600" dirty="0"/>
              <a:t>OID</a:t>
            </a:r>
            <a:r>
              <a:rPr lang="fr-FR" sz="600" baseline="0" dirty="0"/>
              <a:t> 2015©</a:t>
            </a:r>
            <a:endParaRPr lang="fr-FR" sz="600" dirty="0"/>
          </a:p>
        </p:txBody>
      </p:sp>
      <p:sp>
        <p:nvSpPr>
          <p:cNvPr id="14" name="Espace réservé du texte 13"/>
          <p:cNvSpPr>
            <a:spLocks noGrp="1"/>
          </p:cNvSpPr>
          <p:nvPr>
            <p:ph type="body" sz="quarter" idx="13" hasCustomPrompt="1"/>
          </p:nvPr>
        </p:nvSpPr>
        <p:spPr>
          <a:xfrm>
            <a:off x="3714750" y="2143125"/>
            <a:ext cx="4143375" cy="4143375"/>
          </a:xfrm>
          <a:prstGeom prst="rect">
            <a:avLst/>
          </a:prstGeom>
        </p:spPr>
        <p:txBody>
          <a:bodyPr/>
          <a:lstStyle>
            <a:lvl1pPr>
              <a:buNone/>
              <a:defRPr sz="1600" b="1">
                <a:solidFill>
                  <a:schemeClr val="bg1"/>
                </a:solidFill>
                <a:latin typeface="Microsoft New Tai Lue" pitchFamily="34" charset="0"/>
                <a:cs typeface="Microsoft New Tai Lue" pitchFamily="34" charset="0"/>
              </a:defRPr>
            </a:lvl1pPr>
            <a:lvl2pPr>
              <a:defRPr>
                <a:solidFill>
                  <a:schemeClr val="bg1"/>
                </a:solidFill>
                <a:latin typeface="Microsoft New Tai Lue" pitchFamily="34" charset="0"/>
                <a:cs typeface="Microsoft New Tai Lue" pitchFamily="34" charset="0"/>
              </a:defRPr>
            </a:lvl2pPr>
            <a:lvl3pPr>
              <a:defRPr>
                <a:solidFill>
                  <a:schemeClr val="bg1"/>
                </a:solidFill>
                <a:latin typeface="Microsoft New Tai Lue" pitchFamily="34" charset="0"/>
                <a:cs typeface="Microsoft New Tai Lue" pitchFamily="34" charset="0"/>
              </a:defRPr>
            </a:lvl3pPr>
            <a:lvl4pPr>
              <a:defRPr>
                <a:solidFill>
                  <a:schemeClr val="bg1"/>
                </a:solidFill>
                <a:latin typeface="Microsoft New Tai Lue" pitchFamily="34" charset="0"/>
                <a:cs typeface="Microsoft New Tai Lue" pitchFamily="34" charset="0"/>
              </a:defRPr>
            </a:lvl4pPr>
            <a:lvl5pPr>
              <a:defRPr>
                <a:solidFill>
                  <a:schemeClr val="bg1"/>
                </a:solidFill>
                <a:latin typeface="Microsoft New Tai Lue" pitchFamily="34" charset="0"/>
                <a:cs typeface="Microsoft New Tai Lue" pitchFamily="34" charset="0"/>
              </a:defRPr>
            </a:lvl5pPr>
          </a:lstStyle>
          <a:p>
            <a:pPr lvl="0"/>
            <a:r>
              <a:rPr lang="fr-FR" dirty="0"/>
              <a:t>Titre</a:t>
            </a:r>
          </a:p>
          <a:p>
            <a:pPr lvl="0"/>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526421B-36D1-4B29-9C9E-B81348768C44}" type="datetimeFigureOut">
              <a:rPr lang="fr-FR" smtClean="0"/>
              <a:pPr/>
              <a:t>09/12/2016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F764288-7485-4FBD-9BA9-BC45F3967F9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6421B-36D1-4B29-9C9E-B81348768C44}" type="datetimeFigureOut">
              <a:rPr lang="fr-FR" smtClean="0"/>
              <a:pPr/>
              <a:t>09/12/2016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64288-7485-4FBD-9BA9-BC45F3967F9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www.unepfi.org/" TargetMode="External"/><Relationship Id="rId3" Type="http://schemas.openxmlformats.org/officeDocument/2006/relationships/hyperlink" Target="https://www.climatebonds.net/standard/green-buildings#Technical Working Group" TargetMode="External"/><Relationship Id="rId7" Type="http://schemas.openxmlformats.org/officeDocument/2006/relationships/hyperlink" Target="http://www.eeperformance.org/" TargetMode="External"/><Relationship Id="rId2" Type="http://schemas.openxmlformats.org/officeDocument/2006/relationships/hyperlink" Target="https://www.climatebonds.net/standard/green-buildings" TargetMode="External"/><Relationship Id="rId1" Type="http://schemas.openxmlformats.org/officeDocument/2006/relationships/slideLayout" Target="../slideLayouts/slideLayout3.xml"/><Relationship Id="rId6" Type="http://schemas.openxmlformats.org/officeDocument/2006/relationships/hyperlink" Target="https://geophy.com/" TargetMode="External"/><Relationship Id="rId5" Type="http://schemas.openxmlformats.org/officeDocument/2006/relationships/hyperlink" Target="http://www.betterbuildingspartnership.co.uk/" TargetMode="External"/><Relationship Id="rId10" Type="http://schemas.openxmlformats.org/officeDocument/2006/relationships/image" Target="../media/image29.png"/><Relationship Id="rId4" Type="http://schemas.openxmlformats.org/officeDocument/2006/relationships/hyperlink" Target="https://www.bre.co.uk/bim/" TargetMode="Externa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hyperlink" Target="https://www.climatebonds.net/abn-amro-green-bond" TargetMode="External"/><Relationship Id="rId3" Type="http://schemas.openxmlformats.org/officeDocument/2006/relationships/hyperlink" Target="https://www.climatebonds.net/low-carbon-buildings-criteria" TargetMode="External"/><Relationship Id="rId7" Type="http://schemas.openxmlformats.org/officeDocument/2006/relationships/hyperlink" Target="https://www.climatebonds.net/standards/latest-certifications/anz-bank" TargetMode="External"/><Relationship Id="rId2" Type="http://schemas.openxmlformats.org/officeDocument/2006/relationships/hyperlink" Target="https://www.climatebonds.net/standards/certification2" TargetMode="External"/><Relationship Id="rId1" Type="http://schemas.openxmlformats.org/officeDocument/2006/relationships/slideLayout" Target="../slideLayouts/slideLayout3.xml"/><Relationship Id="rId6" Type="http://schemas.openxmlformats.org/officeDocument/2006/relationships/hyperlink" Target="https://www.climatebonds.net/standards/green-buildings/upgrade" TargetMode="External"/><Relationship Id="rId5" Type="http://schemas.openxmlformats.org/officeDocument/2006/relationships/hyperlink" Target="https://www.climatebonds.net/standard/green-buildings/residential" TargetMode="External"/><Relationship Id="rId4" Type="http://schemas.openxmlformats.org/officeDocument/2006/relationships/hyperlink" Target="https://www.climatebonds.net/standard/green-buildings/commercia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package" Target="../embeddings/Document_Microsoft_Word.docx"/><Relationship Id="rId7" Type="http://schemas.openxmlformats.org/officeDocument/2006/relationships/hyperlink" Target="contact@o-immobilierdurable.fr" TargetMode="Externa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hyperlink" Target="mailto:contact@o-immobilierdurable.fr" TargetMode="External"/><Relationship Id="rId5" Type="http://schemas.openxmlformats.org/officeDocument/2006/relationships/hyperlink" Target="http://o-immobilierdurable.us7.list-manage.com/track/click?u=5398fe3211c640f4af813280c&amp;id=8311c94ef8&amp;e=6d72b1eb59"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storify.com/OrianeCebile/conference-oid-apc-et-ville-de-paris" TargetMode="External"/><Relationship Id="rId2" Type="http://schemas.openxmlformats.org/officeDocument/2006/relationships/hyperlink" Target="http://www.businessimmo.com/contents/72364/une-conference-se-penche-sur-l-enjeu-bas-carbone-pour-le-secteur-immobilier-a-paris" TargetMode="Externa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o-immobilierdurable.fr/"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z="2800" dirty="0"/>
              <a:t>Revue de presse 2016</a:t>
            </a:r>
            <a:br>
              <a:rPr lang="fr-FR" sz="2800" dirty="0"/>
            </a:br>
            <a:r>
              <a:rPr lang="fr-FR" sz="2800" dirty="0"/>
              <a:t/>
            </a:r>
            <a:br>
              <a:rPr lang="fr-FR" sz="2800" dirty="0"/>
            </a:br>
            <a:endParaRPr lang="fr-FR"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RAPPORT D’ACTIVITE – Plan Bâtiment Durable</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Plan Bâtiment Durable – 10/02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10</a:t>
            </a:fld>
            <a:endParaRPr lang="fr-FR" dirty="0"/>
          </a:p>
        </p:txBody>
      </p:sp>
      <p:sp>
        <p:nvSpPr>
          <p:cNvPr id="11" name="ZoneTexte 10"/>
          <p:cNvSpPr txBox="1"/>
          <p:nvPr/>
        </p:nvSpPr>
        <p:spPr>
          <a:xfrm>
            <a:off x="467544" y="6165304"/>
            <a:ext cx="4320480" cy="400110"/>
          </a:xfrm>
          <a:prstGeom prst="rect">
            <a:avLst/>
          </a:prstGeom>
          <a:noFill/>
        </p:spPr>
        <p:txBody>
          <a:bodyPr wrap="square" rtlCol="0">
            <a:spAutoFit/>
          </a:bodyPr>
          <a:lstStyle/>
          <a:p>
            <a:r>
              <a:rPr lang="fr-FR" sz="1000" b="1" dirty="0"/>
              <a:t>Disponible au lien suivant </a:t>
            </a:r>
            <a:r>
              <a:rPr lang="fr-FR" sz="1000" dirty="0"/>
              <a:t>: http://</a:t>
            </a:r>
            <a:r>
              <a:rPr lang="fr-FR" sz="1000" dirty="0" err="1"/>
              <a:t>www.planbatimentdurable.fr</a:t>
            </a:r>
            <a:r>
              <a:rPr lang="fr-FR" sz="1000" dirty="0"/>
              <a:t>/IMG/</a:t>
            </a:r>
            <a:r>
              <a:rPr lang="fr-FR" sz="1000" dirty="0" err="1"/>
              <a:t>pdf</a:t>
            </a:r>
            <a:r>
              <a:rPr lang="fr-FR" sz="1000" dirty="0"/>
              <a:t>/160210_Rapport_d_activite_PBD_2015_-_web.pdf</a:t>
            </a:r>
          </a:p>
        </p:txBody>
      </p:sp>
      <p:pic>
        <p:nvPicPr>
          <p:cNvPr id="3" name="Image 2" descr="Capture d’écran 2016-02-11 à 17.34.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617" y="3717032"/>
            <a:ext cx="4265887" cy="3096344"/>
          </a:xfrm>
          <a:prstGeom prst="rect">
            <a:avLst/>
          </a:prstGeom>
        </p:spPr>
      </p:pic>
      <p:pic>
        <p:nvPicPr>
          <p:cNvPr id="2" name="Image 1" descr="Capture d’écran 2016-02-11 à 17.33.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21792"/>
            <a:ext cx="5463473" cy="2883272"/>
          </a:xfrm>
          <a:prstGeom prst="rect">
            <a:avLst/>
          </a:prstGeom>
        </p:spPr>
      </p:pic>
    </p:spTree>
    <p:extLst>
      <p:ext uri="{BB962C8B-B14F-4D97-AF65-F5344CB8AC3E}">
        <p14:creationId xmlns:p14="http://schemas.microsoft.com/office/powerpoint/2010/main" val="1818923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ARTICLE – Conférence Jean </a:t>
            </a:r>
            <a:r>
              <a:rPr lang="fr-FR" dirty="0" err="1"/>
              <a:t>Jouzel</a:t>
            </a:r>
            <a:endParaRPr lang="fr-FR" dirty="0"/>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Business </a:t>
            </a: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 15/02</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11</a:t>
            </a:fld>
            <a:endParaRPr lang="fr-FR" dirty="0"/>
          </a:p>
        </p:txBody>
      </p:sp>
      <p:sp>
        <p:nvSpPr>
          <p:cNvPr id="11" name="ZoneTexte 10"/>
          <p:cNvSpPr txBox="1"/>
          <p:nvPr/>
        </p:nvSpPr>
        <p:spPr>
          <a:xfrm>
            <a:off x="6372200" y="5373216"/>
            <a:ext cx="2016224" cy="1015663"/>
          </a:xfrm>
          <a:prstGeom prst="rect">
            <a:avLst/>
          </a:prstGeom>
          <a:noFill/>
        </p:spPr>
        <p:txBody>
          <a:bodyPr wrap="square" rtlCol="0">
            <a:spAutoFit/>
          </a:bodyPr>
          <a:lstStyle/>
          <a:p>
            <a:r>
              <a:rPr lang="fr-FR" sz="1000" b="1" dirty="0"/>
              <a:t>Disponible au lien suivant </a:t>
            </a:r>
            <a:r>
              <a:rPr lang="fr-FR" sz="1000" dirty="0"/>
              <a:t>: http://</a:t>
            </a:r>
            <a:r>
              <a:rPr lang="fr-FR" sz="1000" dirty="0" err="1"/>
              <a:t>www.businessimmo.com</a:t>
            </a:r>
            <a:r>
              <a:rPr lang="fr-FR" sz="1000" dirty="0"/>
              <a:t>/contents/67295/l-oid-et-le-pbd-reviennent-sur-les-enjeux-climat-pour-le-secteur-immobilier-avec-jean-jouzel</a:t>
            </a:r>
          </a:p>
        </p:txBody>
      </p:sp>
      <p:pic>
        <p:nvPicPr>
          <p:cNvPr id="2" name="Image 1" descr="Capture d’écran 2016-05-31 à 18.43.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44089"/>
            <a:ext cx="6048672" cy="5597279"/>
          </a:xfrm>
          <a:prstGeom prst="rect">
            <a:avLst/>
          </a:prstGeom>
        </p:spPr>
      </p:pic>
    </p:spTree>
    <p:extLst>
      <p:ext uri="{BB962C8B-B14F-4D97-AF65-F5344CB8AC3E}">
        <p14:creationId xmlns:p14="http://schemas.microsoft.com/office/powerpoint/2010/main" val="311968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ARTICLE – Baromètre 2015</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Le Moniteur – 17/02</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12</a:t>
            </a:fld>
            <a:endParaRPr lang="fr-FR" dirty="0"/>
          </a:p>
        </p:txBody>
      </p:sp>
      <p:sp>
        <p:nvSpPr>
          <p:cNvPr id="11" name="ZoneTexte 10"/>
          <p:cNvSpPr txBox="1"/>
          <p:nvPr/>
        </p:nvSpPr>
        <p:spPr>
          <a:xfrm>
            <a:off x="467544" y="6165304"/>
            <a:ext cx="5688632" cy="400110"/>
          </a:xfrm>
          <a:prstGeom prst="rect">
            <a:avLst/>
          </a:prstGeom>
          <a:noFill/>
        </p:spPr>
        <p:txBody>
          <a:bodyPr wrap="square" rtlCol="0">
            <a:spAutoFit/>
          </a:bodyPr>
          <a:lstStyle/>
          <a:p>
            <a:r>
              <a:rPr lang="fr-FR" sz="1000" b="1" dirty="0"/>
              <a:t>Disponible au lien suivant </a:t>
            </a:r>
            <a:r>
              <a:rPr lang="fr-FR" sz="1000" dirty="0"/>
              <a:t>: http://</a:t>
            </a:r>
            <a:r>
              <a:rPr lang="fr-FR" sz="1000" dirty="0" err="1"/>
              <a:t>www.lemoniteur.fr</a:t>
            </a:r>
            <a:r>
              <a:rPr lang="fr-FR" sz="1000" dirty="0"/>
              <a:t>/article/l-oid-confirme-l-efficacite-des-renovations-entreprises-dans-le-tertiaire-depuis-2008-31403684</a:t>
            </a:r>
          </a:p>
        </p:txBody>
      </p:sp>
      <p:pic>
        <p:nvPicPr>
          <p:cNvPr id="2" name="Image 1" descr="Capture d’écran 2016-02-17 à 21.16.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20" y="1628800"/>
            <a:ext cx="4465880" cy="3600400"/>
          </a:xfrm>
          <a:prstGeom prst="rect">
            <a:avLst/>
          </a:prstGeom>
        </p:spPr>
      </p:pic>
      <p:pic>
        <p:nvPicPr>
          <p:cNvPr id="3" name="Image 2" descr="Capture d’écran 2016-02-17 à 21.16.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656362"/>
            <a:ext cx="4329388" cy="3852758"/>
          </a:xfrm>
          <a:prstGeom prst="rect">
            <a:avLst/>
          </a:prstGeom>
        </p:spPr>
      </p:pic>
      <p:pic>
        <p:nvPicPr>
          <p:cNvPr id="5" name="Image 4" descr="Capture d’écran 2016-02-17 à 21.16.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694" y="4581128"/>
            <a:ext cx="4536504" cy="1526169"/>
          </a:xfrm>
          <a:prstGeom prst="rect">
            <a:avLst/>
          </a:prstGeom>
        </p:spPr>
      </p:pic>
    </p:spTree>
    <p:extLst>
      <p:ext uri="{BB962C8B-B14F-4D97-AF65-F5344CB8AC3E}">
        <p14:creationId xmlns:p14="http://schemas.microsoft.com/office/powerpoint/2010/main" val="2852795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POINT DE VUE – Olivier </a:t>
            </a:r>
            <a:r>
              <a:rPr lang="fr-FR" dirty="0" err="1"/>
              <a:t>Dressayre</a:t>
            </a:r>
            <a:endParaRPr lang="fr-FR" dirty="0"/>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Le Moniteur - 17/02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13</a:t>
            </a:fld>
            <a:endParaRPr lang="fr-FR" dirty="0"/>
          </a:p>
        </p:txBody>
      </p:sp>
      <p:sp>
        <p:nvSpPr>
          <p:cNvPr id="11" name="ZoneTexte 10"/>
          <p:cNvSpPr txBox="1"/>
          <p:nvPr/>
        </p:nvSpPr>
        <p:spPr>
          <a:xfrm>
            <a:off x="3851920" y="5373216"/>
            <a:ext cx="1440160" cy="1169551"/>
          </a:xfrm>
          <a:prstGeom prst="rect">
            <a:avLst/>
          </a:prstGeom>
          <a:noFill/>
        </p:spPr>
        <p:txBody>
          <a:bodyPr wrap="square" rtlCol="0">
            <a:spAutoFit/>
          </a:bodyPr>
          <a:lstStyle/>
          <a:p>
            <a:r>
              <a:rPr lang="fr-FR" sz="1000" b="1" dirty="0"/>
              <a:t>Disponible au lien suivant </a:t>
            </a:r>
            <a:r>
              <a:rPr lang="fr-FR" sz="1000" dirty="0"/>
              <a:t>: http://</a:t>
            </a:r>
            <a:r>
              <a:rPr lang="fr-FR" sz="1000" dirty="0" err="1"/>
              <a:t>www.lemoniteur.fr</a:t>
            </a:r>
            <a:r>
              <a:rPr lang="fr-FR" sz="1000" dirty="0"/>
              <a:t>/article/point-de-vue-l-immobilier-de-plain-pied-dans-la-revolution-digitale-31401221</a:t>
            </a:r>
          </a:p>
        </p:txBody>
      </p:sp>
      <p:pic>
        <p:nvPicPr>
          <p:cNvPr id="6" name="Image 5" descr="Capture d’écran 2016-02-22 à 11.17.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8" y="1124744"/>
            <a:ext cx="3713734" cy="1944216"/>
          </a:xfrm>
          <a:prstGeom prst="rect">
            <a:avLst/>
          </a:prstGeom>
        </p:spPr>
      </p:pic>
      <p:pic>
        <p:nvPicPr>
          <p:cNvPr id="7" name="Image 6" descr="Capture d’écran 2016-02-22 à 11.18.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 y="3068960"/>
            <a:ext cx="3707904" cy="3690842"/>
          </a:xfrm>
          <a:prstGeom prst="rect">
            <a:avLst/>
          </a:prstGeom>
        </p:spPr>
      </p:pic>
      <p:pic>
        <p:nvPicPr>
          <p:cNvPr id="8" name="Image 7" descr="Capture d’écran 2016-02-22 à 11.18.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742" y="260648"/>
            <a:ext cx="3507738" cy="3384376"/>
          </a:xfrm>
          <a:prstGeom prst="rect">
            <a:avLst/>
          </a:prstGeom>
        </p:spPr>
      </p:pic>
      <p:pic>
        <p:nvPicPr>
          <p:cNvPr id="12" name="Image 11" descr="Capture d’écran 2016-02-22 à 11.18.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3645024"/>
            <a:ext cx="3456384" cy="3189704"/>
          </a:xfrm>
          <a:prstGeom prst="rect">
            <a:avLst/>
          </a:prstGeom>
        </p:spPr>
      </p:pic>
    </p:spTree>
    <p:extLst>
      <p:ext uri="{BB962C8B-B14F-4D97-AF65-F5344CB8AC3E}">
        <p14:creationId xmlns:p14="http://schemas.microsoft.com/office/powerpoint/2010/main" val="613632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POINT DE VUE – Gérard </a:t>
            </a:r>
            <a:r>
              <a:rPr lang="fr-FR" dirty="0" err="1"/>
              <a:t>Degli-Esposti</a:t>
            </a:r>
            <a:endParaRPr lang="fr-FR" dirty="0"/>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Businessimmo</a:t>
            </a:r>
            <a:r>
              <a:rPr lang="fr-FR" sz="1600" b="1" dirty="0">
                <a:solidFill>
                  <a:srgbClr val="92D050"/>
                </a:solidFill>
                <a:latin typeface="Microsoft New Tai Lue"/>
                <a:cs typeface="Microsoft New Tai Lue" pitchFamily="34" charset="0"/>
              </a:rPr>
              <a:t> – 23/03</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14</a:t>
            </a:fld>
            <a:endParaRPr lang="fr-FR" dirty="0"/>
          </a:p>
        </p:txBody>
      </p:sp>
      <p:sp>
        <p:nvSpPr>
          <p:cNvPr id="11" name="ZoneTexte 10"/>
          <p:cNvSpPr txBox="1"/>
          <p:nvPr/>
        </p:nvSpPr>
        <p:spPr>
          <a:xfrm>
            <a:off x="4139952" y="6197242"/>
            <a:ext cx="4752528" cy="400110"/>
          </a:xfrm>
          <a:prstGeom prst="rect">
            <a:avLst/>
          </a:prstGeom>
          <a:noFill/>
        </p:spPr>
        <p:txBody>
          <a:bodyPr wrap="square" rtlCol="0">
            <a:spAutoFit/>
          </a:bodyPr>
          <a:lstStyle/>
          <a:p>
            <a:r>
              <a:rPr lang="fr-FR" sz="1000" b="1" dirty="0"/>
              <a:t>Disponible au lien suivant </a:t>
            </a:r>
            <a:r>
              <a:rPr lang="fr-FR" sz="1000" dirty="0"/>
              <a:t>: http://</a:t>
            </a:r>
            <a:r>
              <a:rPr lang="fr-FR" sz="1000" dirty="0" err="1"/>
              <a:t>www.businessimmo.com</a:t>
            </a:r>
            <a:r>
              <a:rPr lang="fr-FR" sz="1000" dirty="0"/>
              <a:t>/contents/68612/point-de-vue-nouveaux-modes-de-travail-et-bien-etre-la-necessaire-mutation-de-l-immobilier</a:t>
            </a:r>
          </a:p>
        </p:txBody>
      </p:sp>
      <p:pic>
        <p:nvPicPr>
          <p:cNvPr id="2" name="Image 1" descr="Capture d’écran 2016-03-23 à 12.16.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101462"/>
            <a:ext cx="4464496" cy="5135850"/>
          </a:xfrm>
          <a:prstGeom prst="rect">
            <a:avLst/>
          </a:prstGeom>
        </p:spPr>
      </p:pic>
      <p:pic>
        <p:nvPicPr>
          <p:cNvPr id="3" name="Image 2" descr="Capture d’écran 2016-03-23 à 12.18.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908720"/>
            <a:ext cx="4554946" cy="3679521"/>
          </a:xfrm>
          <a:prstGeom prst="rect">
            <a:avLst/>
          </a:prstGeom>
        </p:spPr>
      </p:pic>
    </p:spTree>
    <p:extLst>
      <p:ext uri="{BB962C8B-B14F-4D97-AF65-F5344CB8AC3E}">
        <p14:creationId xmlns:p14="http://schemas.microsoft.com/office/powerpoint/2010/main" val="2781545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err="1"/>
              <a:t>Climate</a:t>
            </a:r>
            <a:r>
              <a:rPr lang="fr-FR" dirty="0"/>
              <a:t> Bonds Initiative (1/2)</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Climate</a:t>
            </a:r>
            <a:r>
              <a:rPr lang="fr-FR" sz="1600" b="1" dirty="0">
                <a:solidFill>
                  <a:srgbClr val="92D050"/>
                </a:solidFill>
                <a:latin typeface="Microsoft New Tai Lue"/>
                <a:cs typeface="Microsoft New Tai Lue" pitchFamily="34" charset="0"/>
              </a:rPr>
              <a:t> Bonds Initiative – 12/04</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15</a:t>
            </a:fld>
            <a:endParaRPr lang="fr-FR" dirty="0"/>
          </a:p>
        </p:txBody>
      </p:sp>
      <p:sp>
        <p:nvSpPr>
          <p:cNvPr id="11" name="ZoneTexte 10"/>
          <p:cNvSpPr txBox="1"/>
          <p:nvPr/>
        </p:nvSpPr>
        <p:spPr>
          <a:xfrm>
            <a:off x="4139952" y="6165304"/>
            <a:ext cx="4752528" cy="400110"/>
          </a:xfrm>
          <a:prstGeom prst="rect">
            <a:avLst/>
          </a:prstGeom>
          <a:noFill/>
        </p:spPr>
        <p:txBody>
          <a:bodyPr wrap="square" rtlCol="0">
            <a:spAutoFit/>
          </a:bodyPr>
          <a:lstStyle/>
          <a:p>
            <a:r>
              <a:rPr lang="fr-FR" sz="1000" b="1" dirty="0"/>
              <a:t>Disponible au lien suivant </a:t>
            </a:r>
            <a:r>
              <a:rPr lang="fr-FR" sz="1000" dirty="0"/>
              <a:t>: http://</a:t>
            </a:r>
            <a:r>
              <a:rPr lang="fr-FR" sz="1000" dirty="0" err="1"/>
              <a:t>www.climatebonds.net</a:t>
            </a:r>
            <a:r>
              <a:rPr lang="fr-FR" sz="1000" dirty="0"/>
              <a:t>/2016/04/low-carbon-buildings-technical-working-group-reconvenes-new-experts-board-twg-address-global </a:t>
            </a:r>
          </a:p>
        </p:txBody>
      </p:sp>
      <p:sp>
        <p:nvSpPr>
          <p:cNvPr id="5" name="ZoneTexte 4"/>
          <p:cNvSpPr txBox="1"/>
          <p:nvPr/>
        </p:nvSpPr>
        <p:spPr>
          <a:xfrm>
            <a:off x="539552" y="1844824"/>
            <a:ext cx="4032448" cy="3939540"/>
          </a:xfrm>
          <a:prstGeom prst="rect">
            <a:avLst/>
          </a:prstGeom>
          <a:noFill/>
        </p:spPr>
        <p:txBody>
          <a:bodyPr wrap="square" rtlCol="0">
            <a:spAutoFit/>
          </a:bodyPr>
          <a:lstStyle/>
          <a:p>
            <a:r>
              <a:rPr lang="fr-FR" sz="1000" b="1" dirty="0" err="1"/>
              <a:t>Low</a:t>
            </a:r>
            <a:r>
              <a:rPr lang="fr-FR" sz="1000" b="1" dirty="0"/>
              <a:t> </a:t>
            </a:r>
            <a:r>
              <a:rPr lang="fr-FR" sz="1000" b="1" dirty="0" err="1"/>
              <a:t>Carbon</a:t>
            </a:r>
            <a:r>
              <a:rPr lang="fr-FR" sz="1000" b="1" dirty="0"/>
              <a:t> Buildings </a:t>
            </a:r>
            <a:r>
              <a:rPr lang="fr-FR" sz="1000" b="1" dirty="0" err="1"/>
              <a:t>Technical</a:t>
            </a:r>
            <a:r>
              <a:rPr lang="fr-FR" sz="1000" b="1" dirty="0"/>
              <a:t> </a:t>
            </a:r>
            <a:r>
              <a:rPr lang="fr-FR" sz="1000" b="1" dirty="0" err="1"/>
              <a:t>Working</a:t>
            </a:r>
            <a:r>
              <a:rPr lang="fr-FR" sz="1000" b="1" dirty="0"/>
              <a:t> Group </a:t>
            </a:r>
            <a:r>
              <a:rPr lang="fr-FR" sz="1000" b="1" dirty="0" err="1"/>
              <a:t>Reconvenes</a:t>
            </a:r>
            <a:r>
              <a:rPr lang="fr-FR" sz="1000" b="1" dirty="0"/>
              <a:t>; New experts on </a:t>
            </a:r>
            <a:r>
              <a:rPr lang="fr-FR" sz="1000" b="1" dirty="0" err="1"/>
              <a:t>board</a:t>
            </a:r>
            <a:r>
              <a:rPr lang="fr-FR" sz="1000" b="1" dirty="0"/>
              <a:t>; TWG to </a:t>
            </a:r>
            <a:r>
              <a:rPr lang="fr-FR" sz="1000" b="1" dirty="0" err="1"/>
              <a:t>address</a:t>
            </a:r>
            <a:r>
              <a:rPr lang="fr-FR" sz="1000" b="1" dirty="0"/>
              <a:t> global </a:t>
            </a:r>
            <a:r>
              <a:rPr lang="fr-FR" sz="1000" b="1" dirty="0" err="1"/>
              <a:t>advances</a:t>
            </a:r>
            <a:r>
              <a:rPr lang="fr-FR" sz="1000" b="1" dirty="0"/>
              <a:t> in </a:t>
            </a:r>
            <a:r>
              <a:rPr lang="fr-FR" sz="1000" b="1" dirty="0" err="1"/>
              <a:t>sustainable</a:t>
            </a:r>
            <a:r>
              <a:rPr lang="fr-FR" sz="1000" b="1" dirty="0"/>
              <a:t> building standards, </a:t>
            </a:r>
            <a:r>
              <a:rPr lang="fr-FR" sz="1000" b="1" dirty="0" err="1"/>
              <a:t>energy</a:t>
            </a:r>
            <a:r>
              <a:rPr lang="fr-FR" sz="1000" b="1" dirty="0"/>
              <a:t> &amp; </a:t>
            </a:r>
            <a:r>
              <a:rPr lang="fr-FR" sz="1000" b="1" dirty="0" err="1"/>
              <a:t>emissions</a:t>
            </a:r>
            <a:r>
              <a:rPr lang="fr-FR" sz="1000" b="1" dirty="0"/>
              <a:t> performance</a:t>
            </a:r>
            <a:endParaRPr lang="fr-FR" sz="1000" dirty="0"/>
          </a:p>
          <a:p>
            <a:r>
              <a:rPr lang="fr-FR" sz="1000" dirty="0" err="1"/>
              <a:t>Technical</a:t>
            </a:r>
            <a:r>
              <a:rPr lang="fr-FR" sz="1000" dirty="0"/>
              <a:t> </a:t>
            </a:r>
            <a:r>
              <a:rPr lang="fr-FR" sz="1000" dirty="0" err="1"/>
              <a:t>Working</a:t>
            </a:r>
            <a:r>
              <a:rPr lang="fr-FR" sz="1000" dirty="0"/>
              <a:t> Group to analyse international </a:t>
            </a:r>
            <a:r>
              <a:rPr lang="fr-FR" sz="1000" dirty="0" err="1"/>
              <a:t>developments</a:t>
            </a:r>
            <a:r>
              <a:rPr lang="fr-FR" sz="1000" dirty="0"/>
              <a:t> in </a:t>
            </a:r>
            <a:r>
              <a:rPr lang="fr-FR" sz="1000" dirty="0" err="1"/>
              <a:t>sustainable</a:t>
            </a:r>
            <a:r>
              <a:rPr lang="fr-FR" sz="1000" dirty="0"/>
              <a:t> building to drive </a:t>
            </a:r>
            <a:r>
              <a:rPr lang="fr-FR" sz="1000" dirty="0" err="1"/>
              <a:t>evolution</a:t>
            </a:r>
            <a:r>
              <a:rPr lang="fr-FR" sz="1000" dirty="0"/>
              <a:t> of </a:t>
            </a:r>
            <a:r>
              <a:rPr lang="fr-FR" sz="1000" dirty="0" err="1"/>
              <a:t>sector</a:t>
            </a:r>
            <a:r>
              <a:rPr lang="fr-FR" sz="1000" dirty="0"/>
              <a:t> </a:t>
            </a:r>
            <a:r>
              <a:rPr lang="fr-FR" sz="1000" dirty="0" err="1"/>
              <a:t>based</a:t>
            </a:r>
            <a:r>
              <a:rPr lang="fr-FR" sz="1000" dirty="0"/>
              <a:t> </a:t>
            </a:r>
            <a:r>
              <a:rPr lang="fr-FR" sz="1000" dirty="0" err="1"/>
              <a:t>investor</a:t>
            </a:r>
            <a:r>
              <a:rPr lang="fr-FR" sz="1000" dirty="0"/>
              <a:t>-screening </a:t>
            </a:r>
            <a:r>
              <a:rPr lang="fr-FR" sz="1000" dirty="0" err="1"/>
              <a:t>tool</a:t>
            </a:r>
            <a:r>
              <a:rPr lang="fr-FR" sz="1000" dirty="0"/>
              <a:t>.</a:t>
            </a:r>
          </a:p>
          <a:p>
            <a:r>
              <a:rPr lang="fr-FR" sz="1000" dirty="0"/>
              <a:t> </a:t>
            </a:r>
          </a:p>
          <a:p>
            <a:r>
              <a:rPr lang="fr-FR" sz="1000" b="1" dirty="0" err="1"/>
              <a:t>What’s</a:t>
            </a:r>
            <a:r>
              <a:rPr lang="fr-FR" sz="1000" b="1" dirty="0"/>
              <a:t> </a:t>
            </a:r>
            <a:r>
              <a:rPr lang="fr-FR" sz="1000" b="1" dirty="0" err="1"/>
              <a:t>it</a:t>
            </a:r>
            <a:r>
              <a:rPr lang="fr-FR" sz="1000" b="1" dirty="0"/>
              <a:t> all about?</a:t>
            </a:r>
            <a:endParaRPr lang="fr-FR" sz="1000" dirty="0"/>
          </a:p>
          <a:p>
            <a:r>
              <a:rPr lang="fr-FR" sz="1000" dirty="0"/>
              <a:t>The </a:t>
            </a:r>
            <a:r>
              <a:rPr lang="fr-FR" sz="1000" dirty="0" err="1"/>
              <a:t>Climate</a:t>
            </a:r>
            <a:r>
              <a:rPr lang="fr-FR" sz="1000" dirty="0"/>
              <a:t> Bonds </a:t>
            </a:r>
            <a:r>
              <a:rPr lang="fr-FR" sz="1000" dirty="0" err="1"/>
              <a:t>Low</a:t>
            </a:r>
            <a:r>
              <a:rPr lang="fr-FR" sz="1000" dirty="0"/>
              <a:t> </a:t>
            </a:r>
            <a:r>
              <a:rPr lang="fr-FR" sz="1000" dirty="0" err="1"/>
              <a:t>Carbon</a:t>
            </a:r>
            <a:r>
              <a:rPr lang="fr-FR" sz="1000" dirty="0"/>
              <a:t> Buildings </a:t>
            </a:r>
            <a:r>
              <a:rPr lang="fr-FR" sz="1000" dirty="0" err="1"/>
              <a:t>Technical</a:t>
            </a:r>
            <a:r>
              <a:rPr lang="fr-FR" sz="1000" dirty="0"/>
              <a:t> </a:t>
            </a:r>
            <a:r>
              <a:rPr lang="fr-FR" sz="1000" dirty="0" err="1"/>
              <a:t>Working</a:t>
            </a:r>
            <a:r>
              <a:rPr lang="fr-FR" sz="1000" dirty="0"/>
              <a:t> Group (TWG) </a:t>
            </a:r>
            <a:r>
              <a:rPr lang="fr-FR" sz="1000" dirty="0" err="1"/>
              <a:t>is</a:t>
            </a:r>
            <a:r>
              <a:rPr lang="fr-FR" sz="1000" dirty="0"/>
              <a:t> </a:t>
            </a:r>
            <a:r>
              <a:rPr lang="fr-FR" sz="1000" dirty="0" err="1"/>
              <a:t>reconvening</a:t>
            </a:r>
            <a:r>
              <a:rPr lang="fr-FR" sz="1000" dirty="0"/>
              <a:t> to </a:t>
            </a:r>
            <a:r>
              <a:rPr lang="fr-FR" sz="1000" dirty="0" err="1"/>
              <a:t>expand</a:t>
            </a:r>
            <a:r>
              <a:rPr lang="fr-FR" sz="1000" dirty="0"/>
              <a:t> the </a:t>
            </a:r>
            <a:r>
              <a:rPr lang="fr-FR" sz="1000" dirty="0" err="1"/>
              <a:t>reach</a:t>
            </a:r>
            <a:r>
              <a:rPr lang="fr-FR" sz="1000" dirty="0"/>
              <a:t> of the </a:t>
            </a:r>
            <a:r>
              <a:rPr lang="fr-FR" sz="1000" dirty="0" err="1"/>
              <a:t>ground</a:t>
            </a:r>
            <a:r>
              <a:rPr lang="fr-FR" sz="1000" dirty="0"/>
              <a:t> </a:t>
            </a:r>
            <a:r>
              <a:rPr lang="fr-FR" sz="1000" dirty="0" err="1"/>
              <a:t>breaking</a:t>
            </a:r>
            <a:r>
              <a:rPr lang="fr-FR" sz="1000" dirty="0"/>
              <a:t> </a:t>
            </a:r>
            <a:r>
              <a:rPr lang="fr-FR" sz="1000" dirty="0">
                <a:hlinkClick r:id="rId2"/>
              </a:rPr>
              <a:t>Low Carbon Buildings Criteria</a:t>
            </a:r>
            <a:r>
              <a:rPr lang="fr-FR" sz="1000" dirty="0"/>
              <a:t> (LCBC) for </a:t>
            </a:r>
            <a:r>
              <a:rPr lang="fr-FR" sz="1000" dirty="0" err="1"/>
              <a:t>investors</a:t>
            </a:r>
            <a:r>
              <a:rPr lang="fr-FR" sz="1000" dirty="0"/>
              <a:t>, </a:t>
            </a:r>
            <a:r>
              <a:rPr lang="fr-FR" sz="1000" dirty="0" err="1"/>
              <a:t>originally</a:t>
            </a:r>
            <a:r>
              <a:rPr lang="fr-FR" sz="1000" dirty="0"/>
              <a:t> </a:t>
            </a:r>
            <a:r>
              <a:rPr lang="fr-FR" sz="1000" dirty="0" err="1"/>
              <a:t>launched</a:t>
            </a:r>
            <a:r>
              <a:rPr lang="fr-FR" sz="1000" dirty="0"/>
              <a:t> in 2014.</a:t>
            </a:r>
          </a:p>
          <a:p>
            <a:r>
              <a:rPr lang="fr-FR" sz="1000" dirty="0"/>
              <a:t>The </a:t>
            </a:r>
            <a:r>
              <a:rPr lang="fr-FR" sz="1000" dirty="0" err="1"/>
              <a:t>Technical</a:t>
            </a:r>
            <a:r>
              <a:rPr lang="fr-FR" sz="1000" dirty="0"/>
              <a:t> </a:t>
            </a:r>
            <a:r>
              <a:rPr lang="fr-FR" sz="1000" dirty="0" err="1"/>
              <a:t>Working</a:t>
            </a:r>
            <a:r>
              <a:rPr lang="fr-FR" sz="1000" dirty="0"/>
              <a:t> Group </a:t>
            </a:r>
            <a:r>
              <a:rPr lang="fr-FR" sz="1000" dirty="0" err="1"/>
              <a:t>will</a:t>
            </a:r>
            <a:r>
              <a:rPr lang="fr-FR" sz="1000" dirty="0"/>
              <a:t> </a:t>
            </a:r>
            <a:r>
              <a:rPr lang="fr-FR" sz="1000" dirty="0" err="1"/>
              <a:t>be</a:t>
            </a:r>
            <a:r>
              <a:rPr lang="fr-FR" sz="1000" dirty="0"/>
              <a:t> </a:t>
            </a:r>
            <a:r>
              <a:rPr lang="fr-FR" sz="1000" dirty="0" err="1"/>
              <a:t>analysing</a:t>
            </a:r>
            <a:r>
              <a:rPr lang="fr-FR" sz="1000" dirty="0"/>
              <a:t> international </a:t>
            </a:r>
            <a:r>
              <a:rPr lang="fr-FR" sz="1000" dirty="0" err="1"/>
              <a:t>developments</a:t>
            </a:r>
            <a:r>
              <a:rPr lang="fr-FR" sz="1000" dirty="0"/>
              <a:t> in </a:t>
            </a:r>
            <a:r>
              <a:rPr lang="fr-FR" sz="1000" dirty="0" err="1"/>
              <a:t>sustainable</a:t>
            </a:r>
            <a:r>
              <a:rPr lang="fr-FR" sz="1000" dirty="0"/>
              <a:t> building standards and building </a:t>
            </a:r>
            <a:r>
              <a:rPr lang="fr-FR" sz="1000" dirty="0" err="1"/>
              <a:t>energy</a:t>
            </a:r>
            <a:r>
              <a:rPr lang="fr-FR" sz="1000" dirty="0"/>
              <a:t> performance data to drive </a:t>
            </a:r>
            <a:r>
              <a:rPr lang="fr-FR" sz="1000" dirty="0" err="1"/>
              <a:t>evolution</a:t>
            </a:r>
            <a:r>
              <a:rPr lang="fr-FR" sz="1000" dirty="0"/>
              <a:t> of the LCBC.</a:t>
            </a:r>
          </a:p>
          <a:p>
            <a:r>
              <a:rPr lang="fr-FR" sz="1000" dirty="0"/>
              <a:t>The LCBC </a:t>
            </a:r>
            <a:r>
              <a:rPr lang="fr-FR" sz="1000" dirty="0" err="1"/>
              <a:t>is</a:t>
            </a:r>
            <a:r>
              <a:rPr lang="fr-FR" sz="1000" dirty="0"/>
              <a:t> a </a:t>
            </a:r>
            <a:r>
              <a:rPr lang="fr-FR" sz="1000" dirty="0" err="1"/>
              <a:t>sector</a:t>
            </a:r>
            <a:r>
              <a:rPr lang="fr-FR" sz="1000" dirty="0"/>
              <a:t> </a:t>
            </a:r>
            <a:r>
              <a:rPr lang="fr-FR" sz="1000" dirty="0" err="1"/>
              <a:t>based</a:t>
            </a:r>
            <a:r>
              <a:rPr lang="fr-FR" sz="1000" dirty="0"/>
              <a:t> </a:t>
            </a:r>
            <a:r>
              <a:rPr lang="fr-FR" sz="1000" dirty="0" err="1"/>
              <a:t>investor</a:t>
            </a:r>
            <a:r>
              <a:rPr lang="fr-FR" sz="1000" dirty="0"/>
              <a:t>-screening </a:t>
            </a:r>
            <a:r>
              <a:rPr lang="fr-FR" sz="1000" dirty="0" err="1"/>
              <a:t>tool</a:t>
            </a:r>
            <a:r>
              <a:rPr lang="fr-FR" sz="1000" dirty="0"/>
              <a:t> </a:t>
            </a:r>
            <a:r>
              <a:rPr lang="fr-FR" sz="1000" dirty="0" err="1"/>
              <a:t>that</a:t>
            </a:r>
            <a:r>
              <a:rPr lang="fr-FR" sz="1000" dirty="0"/>
              <a:t> </a:t>
            </a:r>
            <a:r>
              <a:rPr lang="fr-FR" sz="1000" dirty="0" err="1"/>
              <a:t>applies</a:t>
            </a:r>
            <a:r>
              <a:rPr lang="fr-FR" sz="1000" dirty="0"/>
              <a:t> </a:t>
            </a:r>
            <a:r>
              <a:rPr lang="fr-FR" sz="1000" dirty="0" err="1"/>
              <a:t>emissions</a:t>
            </a:r>
            <a:r>
              <a:rPr lang="fr-FR" sz="1000" dirty="0"/>
              <a:t> performance </a:t>
            </a:r>
            <a:r>
              <a:rPr lang="fr-FR" sz="1000" dirty="0" err="1"/>
              <a:t>criteria</a:t>
            </a:r>
            <a:r>
              <a:rPr lang="fr-FR" sz="1000" dirty="0"/>
              <a:t> to commercial and </a:t>
            </a:r>
            <a:r>
              <a:rPr lang="fr-FR" sz="1000" dirty="0" err="1"/>
              <a:t>residential</a:t>
            </a:r>
            <a:r>
              <a:rPr lang="fr-FR" sz="1000" dirty="0"/>
              <a:t> buildings and upgrade/</a:t>
            </a:r>
            <a:r>
              <a:rPr lang="fr-FR" sz="1000" dirty="0" err="1"/>
              <a:t>retrofits</a:t>
            </a:r>
            <a:r>
              <a:rPr lang="fr-FR" sz="1000" dirty="0"/>
              <a:t>.  </a:t>
            </a:r>
          </a:p>
          <a:p>
            <a:r>
              <a:rPr lang="fr-FR" sz="1000" dirty="0"/>
              <a:t>More </a:t>
            </a:r>
            <a:r>
              <a:rPr lang="fr-FR" sz="1000" dirty="0" err="1"/>
              <a:t>details</a:t>
            </a:r>
            <a:r>
              <a:rPr lang="fr-FR" sz="1000" dirty="0"/>
              <a:t> </a:t>
            </a:r>
            <a:r>
              <a:rPr lang="fr-FR" sz="1000" dirty="0" err="1"/>
              <a:t>below</a:t>
            </a:r>
            <a:r>
              <a:rPr lang="fr-FR" sz="1000" dirty="0"/>
              <a:t>.</a:t>
            </a:r>
          </a:p>
          <a:p>
            <a:r>
              <a:rPr lang="fr-FR" sz="1000" dirty="0"/>
              <a:t> </a:t>
            </a:r>
          </a:p>
          <a:p>
            <a:r>
              <a:rPr lang="fr-FR" sz="1000" b="1" dirty="0" err="1"/>
              <a:t>Expanded</a:t>
            </a:r>
            <a:r>
              <a:rPr lang="fr-FR" sz="1000" b="1" dirty="0"/>
              <a:t> </a:t>
            </a:r>
            <a:r>
              <a:rPr lang="fr-FR" sz="1000" b="1" dirty="0" err="1"/>
              <a:t>Technical</a:t>
            </a:r>
            <a:r>
              <a:rPr lang="fr-FR" sz="1000" b="1" dirty="0"/>
              <a:t> </a:t>
            </a:r>
            <a:r>
              <a:rPr lang="fr-FR" sz="1000" b="1" dirty="0" err="1"/>
              <a:t>Working</a:t>
            </a:r>
            <a:r>
              <a:rPr lang="fr-FR" sz="1000" b="1" dirty="0"/>
              <a:t> Group</a:t>
            </a:r>
            <a:endParaRPr lang="fr-FR" sz="1000" dirty="0"/>
          </a:p>
          <a:p>
            <a:r>
              <a:rPr lang="fr-FR" sz="1000" dirty="0"/>
              <a:t>The </a:t>
            </a:r>
            <a:r>
              <a:rPr lang="fr-FR" sz="1000" dirty="0">
                <a:hlinkClick r:id="rId3"/>
              </a:rPr>
              <a:t>Technical Working Group</a:t>
            </a:r>
            <a:r>
              <a:rPr lang="fr-FR" sz="1000" dirty="0"/>
              <a:t> has </a:t>
            </a:r>
            <a:r>
              <a:rPr lang="fr-FR" sz="1000" dirty="0" err="1"/>
              <a:t>expanded</a:t>
            </a:r>
            <a:r>
              <a:rPr lang="fr-FR" sz="1000" dirty="0"/>
              <a:t> </a:t>
            </a:r>
            <a:r>
              <a:rPr lang="fr-FR" sz="1000" dirty="0" err="1"/>
              <a:t>its</a:t>
            </a:r>
            <a:r>
              <a:rPr lang="fr-FR" sz="1000" dirty="0"/>
              <a:t> </a:t>
            </a:r>
            <a:r>
              <a:rPr lang="fr-FR" sz="1000" dirty="0" err="1"/>
              <a:t>membership</a:t>
            </a:r>
            <a:r>
              <a:rPr lang="fr-FR" sz="1000" dirty="0"/>
              <a:t> to </a:t>
            </a:r>
            <a:r>
              <a:rPr lang="fr-FR" sz="1000" dirty="0" err="1"/>
              <a:t>include</a:t>
            </a:r>
            <a:r>
              <a:rPr lang="fr-FR" sz="1000" dirty="0"/>
              <a:t> new </a:t>
            </a:r>
            <a:r>
              <a:rPr lang="fr-FR" sz="1000" dirty="0" err="1"/>
              <a:t>representation</a:t>
            </a:r>
            <a:r>
              <a:rPr lang="fr-FR" sz="1000" dirty="0"/>
              <a:t> </a:t>
            </a:r>
            <a:r>
              <a:rPr lang="fr-FR" sz="1000" dirty="0" err="1"/>
              <a:t>from</a:t>
            </a:r>
            <a:r>
              <a:rPr lang="fr-FR" sz="1000" dirty="0"/>
              <a:t> </a:t>
            </a:r>
            <a:r>
              <a:rPr lang="fr-FR" sz="1000" dirty="0">
                <a:hlinkClick r:id="rId4"/>
              </a:rPr>
              <a:t>BRE Group</a:t>
            </a:r>
            <a:r>
              <a:rPr lang="fr-FR" sz="1000" dirty="0"/>
              <a:t>, </a:t>
            </a:r>
            <a:r>
              <a:rPr lang="fr-FR" sz="1000" dirty="0">
                <a:hlinkClick r:id="rId5"/>
              </a:rPr>
              <a:t>Better Buildings</a:t>
            </a:r>
            <a:r>
              <a:rPr lang="fr-FR" sz="1000" dirty="0"/>
              <a:t>, </a:t>
            </a:r>
            <a:r>
              <a:rPr lang="fr-FR" sz="1000" dirty="0">
                <a:hlinkClick r:id="rId6"/>
              </a:rPr>
              <a:t>Geophy</a:t>
            </a:r>
            <a:r>
              <a:rPr lang="fr-FR" sz="1000" dirty="0"/>
              <a:t>, </a:t>
            </a:r>
            <a:r>
              <a:rPr lang="fr-FR" sz="1000" dirty="0">
                <a:hlinkClick r:id="rId7"/>
              </a:rPr>
              <a:t>Environmental Defense Fund’s Investor Confidence Project</a:t>
            </a:r>
            <a:r>
              <a:rPr lang="fr-FR" sz="1000" dirty="0"/>
              <a:t>, and </a:t>
            </a:r>
            <a:r>
              <a:rPr lang="fr-FR" sz="1000" dirty="0">
                <a:hlinkClick r:id="rId8"/>
              </a:rPr>
              <a:t>UNEP Finance Initiative</a:t>
            </a:r>
            <a:r>
              <a:rPr lang="fr-FR" sz="1000" dirty="0"/>
              <a:t>.</a:t>
            </a:r>
          </a:p>
        </p:txBody>
      </p:sp>
      <p:pic>
        <p:nvPicPr>
          <p:cNvPr id="6" name="Image 5" descr="Capture d’écran 2016-06-27 à 13.52.2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8024" y="1196752"/>
            <a:ext cx="3955506" cy="5062030"/>
          </a:xfrm>
          <a:prstGeom prst="rect">
            <a:avLst/>
          </a:prstGeom>
        </p:spPr>
      </p:pic>
      <p:pic>
        <p:nvPicPr>
          <p:cNvPr id="8" name="Image 7" descr="Capture d’écran 2016-06-27 à 14.00.4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543" y="1196752"/>
            <a:ext cx="4129721" cy="504056"/>
          </a:xfrm>
          <a:prstGeom prst="rect">
            <a:avLst/>
          </a:prstGeom>
        </p:spPr>
      </p:pic>
    </p:spTree>
    <p:extLst>
      <p:ext uri="{BB962C8B-B14F-4D97-AF65-F5344CB8AC3E}">
        <p14:creationId xmlns:p14="http://schemas.microsoft.com/office/powerpoint/2010/main" val="335094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51520" y="1124744"/>
            <a:ext cx="8784976" cy="5493810"/>
          </a:xfrm>
          <a:prstGeom prst="rect">
            <a:avLst/>
          </a:prstGeom>
          <a:noFill/>
        </p:spPr>
        <p:txBody>
          <a:bodyPr wrap="square" rtlCol="0">
            <a:spAutoFit/>
          </a:bodyPr>
          <a:lstStyle/>
          <a:p>
            <a:r>
              <a:rPr lang="fr-FR" sz="900" b="1" dirty="0"/>
              <a:t>Tell me more about the </a:t>
            </a:r>
            <a:r>
              <a:rPr lang="fr-FR" sz="900" b="1" dirty="0" err="1"/>
              <a:t>Low</a:t>
            </a:r>
            <a:r>
              <a:rPr lang="fr-FR" sz="900" b="1" dirty="0"/>
              <a:t> </a:t>
            </a:r>
            <a:r>
              <a:rPr lang="fr-FR" sz="900" b="1" dirty="0" err="1"/>
              <a:t>Carbon</a:t>
            </a:r>
            <a:r>
              <a:rPr lang="fr-FR" sz="900" b="1" dirty="0"/>
              <a:t> Buildings </a:t>
            </a:r>
            <a:r>
              <a:rPr lang="fr-FR" sz="900" b="1" dirty="0" err="1"/>
              <a:t>Criteria</a:t>
            </a:r>
            <a:r>
              <a:rPr lang="fr-FR" sz="900" b="1" dirty="0"/>
              <a:t>?</a:t>
            </a:r>
            <a:endParaRPr lang="fr-FR" sz="900" dirty="0"/>
          </a:p>
          <a:p>
            <a:r>
              <a:rPr lang="fr-FR" sz="900" dirty="0"/>
              <a:t>The LCBC </a:t>
            </a:r>
            <a:r>
              <a:rPr lang="fr-FR" sz="900" dirty="0" err="1"/>
              <a:t>is</a:t>
            </a:r>
            <a:r>
              <a:rPr lang="fr-FR" sz="900" dirty="0"/>
              <a:t> a </a:t>
            </a:r>
            <a:r>
              <a:rPr lang="fr-FR" sz="900" dirty="0" err="1"/>
              <a:t>sector</a:t>
            </a:r>
            <a:r>
              <a:rPr lang="fr-FR" sz="900" dirty="0"/>
              <a:t> </a:t>
            </a:r>
            <a:r>
              <a:rPr lang="fr-FR" sz="900" dirty="0" err="1"/>
              <a:t>based</a:t>
            </a:r>
            <a:r>
              <a:rPr lang="fr-FR" sz="900" dirty="0"/>
              <a:t> </a:t>
            </a:r>
            <a:r>
              <a:rPr lang="fr-FR" sz="900" dirty="0" err="1"/>
              <a:t>investor</a:t>
            </a:r>
            <a:r>
              <a:rPr lang="fr-FR" sz="900" dirty="0"/>
              <a:t>-screening </a:t>
            </a:r>
            <a:r>
              <a:rPr lang="fr-FR" sz="900" dirty="0" err="1"/>
              <a:t>tool</a:t>
            </a:r>
            <a:r>
              <a:rPr lang="fr-FR" sz="900" dirty="0"/>
              <a:t> </a:t>
            </a:r>
            <a:r>
              <a:rPr lang="fr-FR" sz="900" dirty="0" err="1"/>
              <a:t>that</a:t>
            </a:r>
            <a:r>
              <a:rPr lang="fr-FR" sz="900" dirty="0"/>
              <a:t> </a:t>
            </a:r>
            <a:r>
              <a:rPr lang="fr-FR" sz="900" dirty="0" err="1"/>
              <a:t>applies</a:t>
            </a:r>
            <a:r>
              <a:rPr lang="fr-FR" sz="900" dirty="0"/>
              <a:t> </a:t>
            </a:r>
            <a:r>
              <a:rPr lang="fr-FR" sz="900" dirty="0" err="1"/>
              <a:t>emissions</a:t>
            </a:r>
            <a:r>
              <a:rPr lang="fr-FR" sz="900" dirty="0"/>
              <a:t> performance </a:t>
            </a:r>
            <a:r>
              <a:rPr lang="fr-FR" sz="900" dirty="0" err="1"/>
              <a:t>criteria</a:t>
            </a:r>
            <a:r>
              <a:rPr lang="fr-FR" sz="900" dirty="0"/>
              <a:t> to </a:t>
            </a:r>
            <a:r>
              <a:rPr lang="fr-FR" sz="900" dirty="0" err="1"/>
              <a:t>assess</a:t>
            </a:r>
            <a:r>
              <a:rPr lang="fr-FR" sz="900" dirty="0"/>
              <a:t> </a:t>
            </a:r>
            <a:r>
              <a:rPr lang="fr-FR" sz="900" dirty="0" err="1"/>
              <a:t>whether</a:t>
            </a:r>
            <a:r>
              <a:rPr lang="fr-FR" sz="900" dirty="0"/>
              <a:t> green bonds </a:t>
            </a:r>
            <a:r>
              <a:rPr lang="fr-FR" sz="900" dirty="0" err="1"/>
              <a:t>issued</a:t>
            </a:r>
            <a:r>
              <a:rPr lang="fr-FR" sz="900" dirty="0"/>
              <a:t> to </a:t>
            </a:r>
            <a:r>
              <a:rPr lang="fr-FR" sz="900" dirty="0" err="1"/>
              <a:t>fund</a:t>
            </a:r>
            <a:r>
              <a:rPr lang="fr-FR" sz="900" dirty="0"/>
              <a:t> commercial and </a:t>
            </a:r>
            <a:r>
              <a:rPr lang="fr-FR" sz="900" dirty="0" err="1"/>
              <a:t>residential</a:t>
            </a:r>
            <a:r>
              <a:rPr lang="fr-FR" sz="900" dirty="0"/>
              <a:t> buildings and upgrade/</a:t>
            </a:r>
            <a:r>
              <a:rPr lang="fr-FR" sz="900" dirty="0" err="1"/>
              <a:t>retrofits</a:t>
            </a:r>
            <a:r>
              <a:rPr lang="fr-FR" sz="900" dirty="0"/>
              <a:t> </a:t>
            </a:r>
            <a:r>
              <a:rPr lang="fr-FR" sz="900" dirty="0" err="1"/>
              <a:t>deliver</a:t>
            </a:r>
            <a:r>
              <a:rPr lang="fr-FR" sz="900" dirty="0"/>
              <a:t> a </a:t>
            </a:r>
            <a:r>
              <a:rPr lang="fr-FR" sz="900" dirty="0" err="1"/>
              <a:t>robust</a:t>
            </a:r>
            <a:r>
              <a:rPr lang="fr-FR" sz="900" dirty="0"/>
              <a:t> </a:t>
            </a:r>
            <a:r>
              <a:rPr lang="fr-FR" sz="900" dirty="0" err="1"/>
              <a:t>level</a:t>
            </a:r>
            <a:r>
              <a:rPr lang="fr-FR" sz="900" dirty="0"/>
              <a:t> of </a:t>
            </a:r>
            <a:r>
              <a:rPr lang="fr-FR" sz="900" dirty="0" err="1"/>
              <a:t>environmental</a:t>
            </a:r>
            <a:r>
              <a:rPr lang="fr-FR" sz="900" dirty="0"/>
              <a:t> performance and </a:t>
            </a:r>
            <a:r>
              <a:rPr lang="fr-FR" sz="900" dirty="0" err="1"/>
              <a:t>qualify</a:t>
            </a:r>
            <a:r>
              <a:rPr lang="fr-FR" sz="900" dirty="0"/>
              <a:t> for </a:t>
            </a:r>
            <a:r>
              <a:rPr lang="fr-FR" sz="900" dirty="0">
                <a:hlinkClick r:id="rId2"/>
              </a:rPr>
              <a:t>Climate Bonds Certification</a:t>
            </a:r>
            <a:r>
              <a:rPr lang="fr-FR" sz="900" dirty="0"/>
              <a:t>.</a:t>
            </a:r>
          </a:p>
          <a:p>
            <a:r>
              <a:rPr lang="fr-FR" sz="900" dirty="0"/>
              <a:t> </a:t>
            </a:r>
          </a:p>
          <a:p>
            <a:r>
              <a:rPr lang="fr-FR" sz="900" b="1" dirty="0"/>
              <a:t>How </a:t>
            </a:r>
            <a:r>
              <a:rPr lang="fr-FR" sz="900" b="1" dirty="0" err="1"/>
              <a:t>does</a:t>
            </a:r>
            <a:r>
              <a:rPr lang="fr-FR" sz="900" b="1" dirty="0"/>
              <a:t> </a:t>
            </a:r>
            <a:r>
              <a:rPr lang="fr-FR" sz="900" b="1" dirty="0" err="1"/>
              <a:t>it</a:t>
            </a:r>
            <a:r>
              <a:rPr lang="fr-FR" sz="900" b="1" dirty="0"/>
              <a:t> </a:t>
            </a:r>
            <a:r>
              <a:rPr lang="fr-FR" sz="900" b="1" dirty="0" err="1"/>
              <a:t>work</a:t>
            </a:r>
            <a:r>
              <a:rPr lang="fr-FR" sz="900" b="1" dirty="0"/>
              <a:t>?</a:t>
            </a:r>
            <a:endParaRPr lang="fr-FR" sz="900" dirty="0"/>
          </a:p>
          <a:p>
            <a:r>
              <a:rPr lang="fr-FR" sz="900" dirty="0"/>
              <a:t>The </a:t>
            </a:r>
            <a:r>
              <a:rPr lang="fr-FR" sz="900" b="1" dirty="0">
                <a:hlinkClick r:id="rId3"/>
              </a:rPr>
              <a:t>Low Carbon Buildings criteria</a:t>
            </a:r>
            <a:r>
              <a:rPr lang="fr-FR" sz="900" dirty="0"/>
              <a:t> sets out </a:t>
            </a:r>
            <a:r>
              <a:rPr lang="fr-FR" sz="900" dirty="0" err="1"/>
              <a:t>what</a:t>
            </a:r>
            <a:r>
              <a:rPr lang="fr-FR" sz="900" dirty="0"/>
              <a:t> </a:t>
            </a:r>
            <a:r>
              <a:rPr lang="fr-FR" sz="900" dirty="0" err="1"/>
              <a:t>property</a:t>
            </a:r>
            <a:r>
              <a:rPr lang="fr-FR" sz="900" dirty="0"/>
              <a:t> </a:t>
            </a:r>
            <a:r>
              <a:rPr lang="fr-FR" sz="900" dirty="0" err="1"/>
              <a:t>assets</a:t>
            </a:r>
            <a:r>
              <a:rPr lang="fr-FR" sz="900" dirty="0"/>
              <a:t> are </a:t>
            </a:r>
            <a:r>
              <a:rPr lang="fr-FR" sz="900" dirty="0" err="1"/>
              <a:t>eligible</a:t>
            </a:r>
            <a:r>
              <a:rPr lang="fr-FR" sz="900" dirty="0"/>
              <a:t> for certification </a:t>
            </a:r>
            <a:r>
              <a:rPr lang="fr-FR" sz="900" dirty="0" err="1"/>
              <a:t>under</a:t>
            </a:r>
            <a:r>
              <a:rPr lang="fr-FR" sz="900" dirty="0"/>
              <a:t> the </a:t>
            </a:r>
            <a:r>
              <a:rPr lang="fr-FR" sz="900" dirty="0" err="1"/>
              <a:t>Climate</a:t>
            </a:r>
            <a:r>
              <a:rPr lang="fr-FR" sz="900" dirty="0"/>
              <a:t> Bonds Standard and </a:t>
            </a:r>
            <a:r>
              <a:rPr lang="fr-FR" sz="900" dirty="0" err="1"/>
              <a:t>covers</a:t>
            </a:r>
            <a:r>
              <a:rPr lang="fr-FR" sz="900" dirty="0"/>
              <a:t> </a:t>
            </a:r>
            <a:r>
              <a:rPr lang="fr-FR" sz="900" dirty="0" err="1"/>
              <a:t>three</a:t>
            </a:r>
            <a:r>
              <a:rPr lang="fr-FR" sz="900" dirty="0"/>
              <a:t> </a:t>
            </a:r>
            <a:r>
              <a:rPr lang="fr-FR" sz="900" dirty="0" err="1"/>
              <a:t>different</a:t>
            </a:r>
            <a:r>
              <a:rPr lang="fr-FR" sz="900" dirty="0"/>
              <a:t> types of </a:t>
            </a:r>
            <a:r>
              <a:rPr lang="fr-FR" sz="900" dirty="0" err="1"/>
              <a:t>property</a:t>
            </a:r>
            <a:r>
              <a:rPr lang="fr-FR" sz="900" dirty="0"/>
              <a:t> </a:t>
            </a:r>
            <a:r>
              <a:rPr lang="fr-FR" sz="900" dirty="0" err="1"/>
              <a:t>assets</a:t>
            </a:r>
            <a:r>
              <a:rPr lang="fr-FR" sz="900" dirty="0"/>
              <a:t>:</a:t>
            </a:r>
          </a:p>
          <a:p>
            <a:pPr lvl="0"/>
            <a:r>
              <a:rPr lang="fr-FR" sz="900" b="1" dirty="0">
                <a:hlinkClick r:id="rId4"/>
              </a:rPr>
              <a:t>Commercial buildings</a:t>
            </a:r>
            <a:r>
              <a:rPr lang="fr-FR" sz="900" dirty="0"/>
              <a:t>: Buildings must </a:t>
            </a:r>
            <a:r>
              <a:rPr lang="fr-FR" sz="900" dirty="0" err="1"/>
              <a:t>be</a:t>
            </a:r>
            <a:r>
              <a:rPr lang="fr-FR" sz="900" dirty="0"/>
              <a:t> in the top 15% of </a:t>
            </a:r>
            <a:r>
              <a:rPr lang="fr-FR" sz="900" dirty="0" err="1"/>
              <a:t>their</a:t>
            </a:r>
            <a:r>
              <a:rPr lang="fr-FR" sz="900" dirty="0"/>
              <a:t> city in </a:t>
            </a:r>
            <a:r>
              <a:rPr lang="fr-FR" sz="900" dirty="0" err="1"/>
              <a:t>terms</a:t>
            </a:r>
            <a:r>
              <a:rPr lang="fr-FR" sz="900" dirty="0"/>
              <a:t> of </a:t>
            </a:r>
            <a:r>
              <a:rPr lang="fr-FR" sz="900" dirty="0" err="1"/>
              <a:t>emissions</a:t>
            </a:r>
            <a:r>
              <a:rPr lang="fr-FR" sz="900" dirty="0"/>
              <a:t> performance. This “</a:t>
            </a:r>
            <a:r>
              <a:rPr lang="fr-FR" sz="900" dirty="0" err="1"/>
              <a:t>hurdle</a:t>
            </a:r>
            <a:r>
              <a:rPr lang="fr-FR" sz="900" dirty="0"/>
              <a:t> rate” in </a:t>
            </a:r>
            <a:r>
              <a:rPr lang="fr-FR" sz="900" dirty="0" err="1"/>
              <a:t>emissions</a:t>
            </a:r>
            <a:r>
              <a:rPr lang="fr-FR" sz="900" dirty="0"/>
              <a:t> </a:t>
            </a:r>
            <a:r>
              <a:rPr lang="fr-FR" sz="900" dirty="0" err="1"/>
              <a:t>terms</a:t>
            </a:r>
            <a:r>
              <a:rPr lang="fr-FR" sz="900" dirty="0"/>
              <a:t> </a:t>
            </a:r>
            <a:r>
              <a:rPr lang="fr-FR" sz="900" dirty="0" err="1"/>
              <a:t>ratchets</a:t>
            </a:r>
            <a:r>
              <a:rPr lang="fr-FR" sz="900" dirty="0"/>
              <a:t> down to </a:t>
            </a:r>
            <a:r>
              <a:rPr lang="fr-FR" sz="900" dirty="0" err="1"/>
              <a:t>zero</a:t>
            </a:r>
            <a:r>
              <a:rPr lang="fr-FR" sz="900" dirty="0"/>
              <a:t> (</a:t>
            </a:r>
            <a:r>
              <a:rPr lang="fr-FR" sz="900" dirty="0" err="1"/>
              <a:t>carbon</a:t>
            </a:r>
            <a:r>
              <a:rPr lang="fr-FR" sz="900" dirty="0"/>
              <a:t>) in 2050.</a:t>
            </a:r>
          </a:p>
          <a:p>
            <a:pPr lvl="0"/>
            <a:r>
              <a:rPr lang="fr-FR" sz="900" b="1" dirty="0">
                <a:hlinkClick r:id="rId5"/>
              </a:rPr>
              <a:t>Residential buildings</a:t>
            </a:r>
            <a:r>
              <a:rPr lang="fr-FR" sz="900" dirty="0"/>
              <a:t>: </a:t>
            </a:r>
            <a:r>
              <a:rPr lang="fr-FR" sz="900" dirty="0" err="1"/>
              <a:t>Existing</a:t>
            </a:r>
            <a:r>
              <a:rPr lang="fr-FR" sz="900" dirty="0"/>
              <a:t> instruments </a:t>
            </a:r>
            <a:r>
              <a:rPr lang="fr-FR" sz="900" dirty="0" err="1"/>
              <a:t>such</a:t>
            </a:r>
            <a:r>
              <a:rPr lang="fr-FR" sz="900" dirty="0"/>
              <a:t> as local building codes, </a:t>
            </a:r>
            <a:r>
              <a:rPr lang="fr-FR" sz="900" dirty="0" err="1"/>
              <a:t>energy</a:t>
            </a:r>
            <a:r>
              <a:rPr lang="fr-FR" sz="900" dirty="0"/>
              <a:t> rating </a:t>
            </a:r>
            <a:r>
              <a:rPr lang="fr-FR" sz="900" dirty="0" err="1"/>
              <a:t>schemes</a:t>
            </a:r>
            <a:r>
              <a:rPr lang="fr-FR" sz="900" dirty="0"/>
              <a:t> (</a:t>
            </a:r>
            <a:r>
              <a:rPr lang="fr-FR" sz="900" dirty="0" err="1"/>
              <a:t>e.g</a:t>
            </a:r>
            <a:r>
              <a:rPr lang="fr-FR" sz="900" dirty="0"/>
              <a:t>. US </a:t>
            </a:r>
            <a:r>
              <a:rPr lang="fr-FR" sz="900" dirty="0" err="1"/>
              <a:t>Energy</a:t>
            </a:r>
            <a:r>
              <a:rPr lang="fr-FR" sz="900" dirty="0"/>
              <a:t> Star) and </a:t>
            </a:r>
            <a:r>
              <a:rPr lang="fr-FR" sz="900" dirty="0" err="1"/>
              <a:t>energy</a:t>
            </a:r>
            <a:r>
              <a:rPr lang="fr-FR" sz="900" dirty="0"/>
              <a:t> labelling </a:t>
            </a:r>
            <a:r>
              <a:rPr lang="fr-FR" sz="900" dirty="0" err="1"/>
              <a:t>schemes</a:t>
            </a:r>
            <a:r>
              <a:rPr lang="fr-FR" sz="900" dirty="0"/>
              <a:t> (</a:t>
            </a:r>
            <a:r>
              <a:rPr lang="fr-FR" sz="900" dirty="0" err="1"/>
              <a:t>e.g</a:t>
            </a:r>
            <a:r>
              <a:rPr lang="fr-FR" sz="900" dirty="0"/>
              <a:t>. </a:t>
            </a:r>
            <a:r>
              <a:rPr lang="fr-FR" sz="900" dirty="0" err="1"/>
              <a:t>Energy</a:t>
            </a:r>
            <a:r>
              <a:rPr lang="fr-FR" sz="900" dirty="0"/>
              <a:t> Performance </a:t>
            </a:r>
            <a:r>
              <a:rPr lang="fr-FR" sz="900" dirty="0" err="1"/>
              <a:t>Certificates</a:t>
            </a:r>
            <a:r>
              <a:rPr lang="fr-FR" sz="900" dirty="0"/>
              <a:t> in the UK) are </a:t>
            </a:r>
            <a:r>
              <a:rPr lang="fr-FR" sz="900" dirty="0" err="1"/>
              <a:t>leveraged</a:t>
            </a:r>
            <a:r>
              <a:rPr lang="fr-FR" sz="900" dirty="0"/>
              <a:t> as </a:t>
            </a:r>
            <a:r>
              <a:rPr lang="fr-FR" sz="900" dirty="0" err="1"/>
              <a:t>proxies</a:t>
            </a:r>
            <a:r>
              <a:rPr lang="fr-FR" sz="900" dirty="0"/>
              <a:t> for the </a:t>
            </a:r>
            <a:r>
              <a:rPr lang="fr-FR" sz="900" dirty="0" err="1"/>
              <a:t>achievement</a:t>
            </a:r>
            <a:r>
              <a:rPr lang="fr-FR" sz="900" dirty="0"/>
              <a:t> of the 15% </a:t>
            </a:r>
            <a:r>
              <a:rPr lang="fr-FR" sz="900" dirty="0" err="1"/>
              <a:t>hurdle</a:t>
            </a:r>
            <a:r>
              <a:rPr lang="fr-FR" sz="900" dirty="0"/>
              <a:t> rate.</a:t>
            </a:r>
          </a:p>
          <a:p>
            <a:pPr lvl="0"/>
            <a:r>
              <a:rPr lang="fr-FR" sz="900" b="1" dirty="0">
                <a:hlinkClick r:id="rId6"/>
              </a:rPr>
              <a:t>Upgrade projects</a:t>
            </a:r>
            <a:r>
              <a:rPr lang="fr-FR" sz="900" b="1" dirty="0"/>
              <a:t>:</a:t>
            </a:r>
            <a:r>
              <a:rPr lang="fr-FR" sz="900" dirty="0"/>
              <a:t> Building </a:t>
            </a:r>
            <a:r>
              <a:rPr lang="fr-FR" sz="900" dirty="0" err="1"/>
              <a:t>improvements</a:t>
            </a:r>
            <a:r>
              <a:rPr lang="fr-FR" sz="900" dirty="0"/>
              <a:t> </a:t>
            </a:r>
            <a:r>
              <a:rPr lang="fr-FR" sz="900" dirty="0" err="1"/>
              <a:t>that</a:t>
            </a:r>
            <a:r>
              <a:rPr lang="fr-FR" sz="900" dirty="0"/>
              <a:t> </a:t>
            </a:r>
            <a:r>
              <a:rPr lang="fr-FR" sz="900" dirty="0" err="1"/>
              <a:t>achieve</a:t>
            </a:r>
            <a:r>
              <a:rPr lang="fr-FR" sz="900" dirty="0"/>
              <a:t> </a:t>
            </a:r>
            <a:r>
              <a:rPr lang="fr-FR" sz="900" dirty="0" err="1"/>
              <a:t>emission</a:t>
            </a:r>
            <a:r>
              <a:rPr lang="fr-FR" sz="900" dirty="0"/>
              <a:t> </a:t>
            </a:r>
            <a:r>
              <a:rPr lang="fr-FR" sz="900" dirty="0" err="1"/>
              <a:t>reductions</a:t>
            </a:r>
            <a:r>
              <a:rPr lang="fr-FR" sz="900" dirty="0"/>
              <a:t> of 30% to 50% (</a:t>
            </a:r>
            <a:r>
              <a:rPr lang="fr-FR" sz="900" dirty="0" err="1"/>
              <a:t>depending</a:t>
            </a:r>
            <a:r>
              <a:rPr lang="fr-FR" sz="900" dirty="0"/>
              <a:t> on the bond </a:t>
            </a:r>
            <a:r>
              <a:rPr lang="fr-FR" sz="900" dirty="0" err="1"/>
              <a:t>term</a:t>
            </a:r>
            <a:r>
              <a:rPr lang="fr-FR" sz="900" dirty="0"/>
              <a:t>) </a:t>
            </a:r>
            <a:r>
              <a:rPr lang="fr-FR" sz="900" dirty="0" err="1"/>
              <a:t>from</a:t>
            </a:r>
            <a:r>
              <a:rPr lang="fr-FR" sz="900" dirty="0"/>
              <a:t> a business-as-</a:t>
            </a:r>
            <a:r>
              <a:rPr lang="fr-FR" sz="900" dirty="0" err="1"/>
              <a:t>usual</a:t>
            </a:r>
            <a:r>
              <a:rPr lang="fr-FR" sz="900" dirty="0"/>
              <a:t> </a:t>
            </a:r>
            <a:r>
              <a:rPr lang="fr-FR" sz="900" dirty="0" err="1"/>
              <a:t>baseline</a:t>
            </a:r>
            <a:r>
              <a:rPr lang="fr-FR" sz="900" dirty="0"/>
              <a:t> </a:t>
            </a:r>
            <a:r>
              <a:rPr lang="fr-FR" sz="900" dirty="0" err="1"/>
              <a:t>will</a:t>
            </a:r>
            <a:r>
              <a:rPr lang="fr-FR" sz="900" dirty="0"/>
              <a:t> </a:t>
            </a:r>
            <a:r>
              <a:rPr lang="fr-FR" sz="900" dirty="0" err="1"/>
              <a:t>qualify</a:t>
            </a:r>
            <a:r>
              <a:rPr lang="fr-FR" sz="900" dirty="0"/>
              <a:t> for certification.</a:t>
            </a:r>
          </a:p>
          <a:p>
            <a:pPr lvl="0"/>
            <a:r>
              <a:rPr lang="fr-FR" sz="900" dirty="0"/>
              <a:t>  </a:t>
            </a:r>
          </a:p>
          <a:p>
            <a:r>
              <a:rPr lang="fr-FR" sz="900" b="1" dirty="0" err="1"/>
              <a:t>Australia</a:t>
            </a:r>
            <a:r>
              <a:rPr lang="fr-FR" sz="900" b="1" dirty="0"/>
              <a:t> first to </a:t>
            </a:r>
            <a:r>
              <a:rPr lang="fr-FR" sz="900" b="1" dirty="0" err="1"/>
              <a:t>certify</a:t>
            </a:r>
            <a:r>
              <a:rPr lang="fr-FR" sz="900" b="1" dirty="0"/>
              <a:t> </a:t>
            </a:r>
            <a:r>
              <a:rPr lang="fr-FR" sz="900" b="1" dirty="0" err="1"/>
              <a:t>under</a:t>
            </a:r>
            <a:r>
              <a:rPr lang="fr-FR" sz="900" b="1" dirty="0"/>
              <a:t> the Standard</a:t>
            </a:r>
            <a:endParaRPr lang="fr-FR" sz="900" dirty="0"/>
          </a:p>
          <a:p>
            <a:r>
              <a:rPr lang="fr-FR" sz="900" dirty="0"/>
              <a:t>The first green bond </a:t>
            </a:r>
            <a:r>
              <a:rPr lang="fr-FR" sz="900" dirty="0" err="1"/>
              <a:t>certified</a:t>
            </a:r>
            <a:r>
              <a:rPr lang="fr-FR" sz="900" dirty="0"/>
              <a:t> </a:t>
            </a:r>
            <a:r>
              <a:rPr lang="fr-FR" sz="900" dirty="0" err="1"/>
              <a:t>under</a:t>
            </a:r>
            <a:r>
              <a:rPr lang="fr-FR" sz="900" dirty="0"/>
              <a:t> </a:t>
            </a:r>
            <a:r>
              <a:rPr lang="fr-FR" sz="900" dirty="0" err="1"/>
              <a:t>Low</a:t>
            </a:r>
            <a:r>
              <a:rPr lang="fr-FR" sz="900" dirty="0"/>
              <a:t> </a:t>
            </a:r>
            <a:r>
              <a:rPr lang="fr-FR" sz="900" dirty="0" err="1"/>
              <a:t>Carbon</a:t>
            </a:r>
            <a:r>
              <a:rPr lang="fr-FR" sz="900" dirty="0"/>
              <a:t> Buildings </a:t>
            </a:r>
            <a:r>
              <a:rPr lang="fr-FR" sz="900" dirty="0" err="1"/>
              <a:t>was</a:t>
            </a:r>
            <a:r>
              <a:rPr lang="fr-FR" sz="900" dirty="0"/>
              <a:t> </a:t>
            </a:r>
            <a:r>
              <a:rPr lang="fr-FR" sz="900" dirty="0" err="1"/>
              <a:t>issued</a:t>
            </a:r>
            <a:r>
              <a:rPr lang="fr-FR" sz="900" dirty="0"/>
              <a:t> by the </a:t>
            </a:r>
            <a:r>
              <a:rPr lang="fr-FR" sz="900" dirty="0">
                <a:hlinkClick r:id="rId7"/>
              </a:rPr>
              <a:t>ANZ Bank</a:t>
            </a:r>
            <a:r>
              <a:rPr lang="fr-FR" sz="900" dirty="0"/>
              <a:t> in May 2015, </a:t>
            </a:r>
            <a:r>
              <a:rPr lang="fr-FR" sz="900" dirty="0" err="1"/>
              <a:t>with</a:t>
            </a:r>
            <a:r>
              <a:rPr lang="fr-FR" sz="900" dirty="0"/>
              <a:t> </a:t>
            </a:r>
            <a:r>
              <a:rPr lang="fr-FR" sz="900" dirty="0" err="1"/>
              <a:t>proceeds</a:t>
            </a:r>
            <a:r>
              <a:rPr lang="fr-FR" sz="900" dirty="0"/>
              <a:t> of </a:t>
            </a:r>
            <a:r>
              <a:rPr lang="fr-FR" sz="900" b="1" dirty="0"/>
              <a:t>A$600m</a:t>
            </a:r>
            <a:r>
              <a:rPr lang="fr-FR" sz="900" dirty="0"/>
              <a:t> </a:t>
            </a:r>
            <a:r>
              <a:rPr lang="fr-FR" sz="900" dirty="0" err="1"/>
              <a:t>allocated</a:t>
            </a:r>
            <a:r>
              <a:rPr lang="fr-FR" sz="900" dirty="0"/>
              <a:t> to green buildings, </a:t>
            </a:r>
            <a:r>
              <a:rPr lang="fr-FR" sz="900" dirty="0" err="1"/>
              <a:t>wind</a:t>
            </a:r>
            <a:r>
              <a:rPr lang="fr-FR" sz="900" dirty="0"/>
              <a:t> </a:t>
            </a:r>
            <a:r>
              <a:rPr lang="fr-FR" sz="900" dirty="0" err="1"/>
              <a:t>energy</a:t>
            </a:r>
            <a:r>
              <a:rPr lang="fr-FR" sz="900" dirty="0"/>
              <a:t> and </a:t>
            </a:r>
            <a:r>
              <a:rPr lang="fr-FR" sz="900" dirty="0" err="1"/>
              <a:t>solar</a:t>
            </a:r>
            <a:r>
              <a:rPr lang="fr-FR" sz="900" dirty="0"/>
              <a:t> </a:t>
            </a:r>
            <a:r>
              <a:rPr lang="fr-FR" sz="900" dirty="0" err="1"/>
              <a:t>energy</a:t>
            </a:r>
            <a:r>
              <a:rPr lang="fr-FR" sz="900" dirty="0"/>
              <a:t> </a:t>
            </a:r>
            <a:r>
              <a:rPr lang="fr-FR" sz="900" dirty="0" err="1"/>
              <a:t>loans</a:t>
            </a:r>
            <a:r>
              <a:rPr lang="fr-FR" sz="900" dirty="0"/>
              <a:t> in </a:t>
            </a:r>
            <a:r>
              <a:rPr lang="fr-FR" sz="900" dirty="0" err="1"/>
              <a:t>Australia</a:t>
            </a:r>
            <a:r>
              <a:rPr lang="fr-FR" sz="900" dirty="0"/>
              <a:t>, New </a:t>
            </a:r>
            <a:r>
              <a:rPr lang="fr-FR" sz="900" dirty="0" err="1"/>
              <a:t>Zealand</a:t>
            </a:r>
            <a:r>
              <a:rPr lang="fr-FR" sz="900" dirty="0"/>
              <a:t> and parts of </a:t>
            </a:r>
            <a:r>
              <a:rPr lang="fr-FR" sz="900" dirty="0" err="1"/>
              <a:t>Asia</a:t>
            </a:r>
            <a:r>
              <a:rPr lang="fr-FR" sz="900" dirty="0"/>
              <a:t>. This </a:t>
            </a:r>
            <a:r>
              <a:rPr lang="fr-FR" sz="900" dirty="0" err="1"/>
              <a:t>was</a:t>
            </a:r>
            <a:r>
              <a:rPr lang="fr-FR" sz="900" dirty="0"/>
              <a:t> </a:t>
            </a:r>
            <a:r>
              <a:rPr lang="fr-FR" sz="900" dirty="0" err="1"/>
              <a:t>followed</a:t>
            </a:r>
            <a:r>
              <a:rPr lang="fr-FR" sz="900" dirty="0"/>
              <a:t> by </a:t>
            </a:r>
            <a:r>
              <a:rPr lang="fr-FR" sz="900" dirty="0">
                <a:hlinkClick r:id="rId8"/>
              </a:rPr>
              <a:t>ABN AMRO</a:t>
            </a:r>
            <a:r>
              <a:rPr lang="fr-FR" sz="900" dirty="0"/>
              <a:t> </a:t>
            </a:r>
            <a:r>
              <a:rPr lang="fr-FR" sz="900" dirty="0" err="1"/>
              <a:t>who</a:t>
            </a:r>
            <a:r>
              <a:rPr lang="fr-FR" sz="900" dirty="0"/>
              <a:t> </a:t>
            </a:r>
            <a:r>
              <a:rPr lang="fr-FR" sz="900" dirty="0" err="1"/>
              <a:t>issued</a:t>
            </a:r>
            <a:r>
              <a:rPr lang="fr-FR" sz="900" dirty="0"/>
              <a:t> a </a:t>
            </a:r>
            <a:r>
              <a:rPr lang="fr-FR" sz="900" dirty="0" err="1"/>
              <a:t>certified</a:t>
            </a:r>
            <a:r>
              <a:rPr lang="fr-FR" sz="900" dirty="0"/>
              <a:t> </a:t>
            </a:r>
            <a:r>
              <a:rPr lang="fr-FR" sz="900" b="1" dirty="0"/>
              <a:t>€500m</a:t>
            </a:r>
            <a:r>
              <a:rPr lang="fr-FR" sz="900" dirty="0"/>
              <a:t> bond in </a:t>
            </a:r>
            <a:r>
              <a:rPr lang="fr-FR" sz="900" dirty="0" err="1"/>
              <a:t>June</a:t>
            </a:r>
            <a:r>
              <a:rPr lang="fr-FR" sz="900" dirty="0"/>
              <a:t> 2015. More are in the pipeline.</a:t>
            </a:r>
          </a:p>
          <a:p>
            <a:r>
              <a:rPr lang="fr-FR" sz="900" dirty="0"/>
              <a:t> </a:t>
            </a:r>
          </a:p>
          <a:p>
            <a:r>
              <a:rPr lang="fr-FR" sz="900" b="1" dirty="0" err="1"/>
              <a:t>Remind</a:t>
            </a:r>
            <a:r>
              <a:rPr lang="fr-FR" sz="900" b="1" dirty="0"/>
              <a:t> me about the </a:t>
            </a:r>
            <a:r>
              <a:rPr lang="fr-FR" sz="900" b="1" dirty="0" err="1"/>
              <a:t>role</a:t>
            </a:r>
            <a:r>
              <a:rPr lang="fr-FR" sz="900" b="1" dirty="0"/>
              <a:t> of </a:t>
            </a:r>
            <a:r>
              <a:rPr lang="fr-FR" sz="900" b="1" dirty="0" err="1"/>
              <a:t>Technical</a:t>
            </a:r>
            <a:r>
              <a:rPr lang="fr-FR" sz="900" b="1" dirty="0"/>
              <a:t> </a:t>
            </a:r>
            <a:r>
              <a:rPr lang="fr-FR" sz="900" b="1" dirty="0" err="1"/>
              <a:t>Working</a:t>
            </a:r>
            <a:r>
              <a:rPr lang="fr-FR" sz="900" b="1" dirty="0"/>
              <a:t> Groups?</a:t>
            </a:r>
            <a:endParaRPr lang="fr-FR" sz="900" dirty="0"/>
          </a:p>
          <a:p>
            <a:r>
              <a:rPr lang="fr-FR" sz="900" dirty="0" err="1"/>
              <a:t>TWGs</a:t>
            </a:r>
            <a:r>
              <a:rPr lang="fr-FR" sz="900" dirty="0"/>
              <a:t> comprise experts </a:t>
            </a:r>
            <a:r>
              <a:rPr lang="fr-FR" sz="900" dirty="0" err="1"/>
              <a:t>from</a:t>
            </a:r>
            <a:r>
              <a:rPr lang="fr-FR" sz="900" dirty="0"/>
              <a:t> </a:t>
            </a:r>
            <a:r>
              <a:rPr lang="fr-FR" sz="900" dirty="0" err="1"/>
              <a:t>academia</a:t>
            </a:r>
            <a:r>
              <a:rPr lang="fr-FR" sz="900" dirty="0"/>
              <a:t>, international </a:t>
            </a:r>
            <a:r>
              <a:rPr lang="fr-FR" sz="900" dirty="0" err="1"/>
              <a:t>agencies</a:t>
            </a:r>
            <a:r>
              <a:rPr lang="fr-FR" sz="900" dirty="0"/>
              <a:t>, </a:t>
            </a:r>
            <a:r>
              <a:rPr lang="fr-FR" sz="900" dirty="0" err="1"/>
              <a:t>industry</a:t>
            </a:r>
            <a:r>
              <a:rPr lang="fr-FR" sz="900" dirty="0"/>
              <a:t> and </a:t>
            </a:r>
            <a:r>
              <a:rPr lang="fr-FR" sz="900" dirty="0" err="1"/>
              <a:t>NGOs</a:t>
            </a:r>
            <a:r>
              <a:rPr lang="fr-FR" sz="900" dirty="0"/>
              <a:t> to </a:t>
            </a:r>
            <a:r>
              <a:rPr lang="fr-FR" sz="900" dirty="0" err="1"/>
              <a:t>develop</a:t>
            </a:r>
            <a:r>
              <a:rPr lang="fr-FR" sz="900" dirty="0"/>
              <a:t> </a:t>
            </a:r>
            <a:r>
              <a:rPr lang="fr-FR" sz="900" dirty="0" err="1"/>
              <a:t>eligibility</a:t>
            </a:r>
            <a:r>
              <a:rPr lang="fr-FR" sz="900" dirty="0"/>
              <a:t> </a:t>
            </a:r>
            <a:r>
              <a:rPr lang="fr-FR" sz="900" dirty="0" err="1"/>
              <a:t>criteria</a:t>
            </a:r>
            <a:r>
              <a:rPr lang="fr-FR" sz="900" dirty="0"/>
              <a:t> in </a:t>
            </a:r>
            <a:r>
              <a:rPr lang="fr-FR" sz="900" dirty="0" err="1"/>
              <a:t>each</a:t>
            </a:r>
            <a:r>
              <a:rPr lang="fr-FR" sz="900" dirty="0"/>
              <a:t> </a:t>
            </a:r>
            <a:r>
              <a:rPr lang="fr-FR" sz="900" dirty="0" err="1"/>
              <a:t>low-carbon</a:t>
            </a:r>
            <a:r>
              <a:rPr lang="fr-FR" sz="900" dirty="0"/>
              <a:t> </a:t>
            </a:r>
            <a:r>
              <a:rPr lang="fr-FR" sz="900" dirty="0" err="1"/>
              <a:t>investment</a:t>
            </a:r>
            <a:r>
              <a:rPr lang="fr-FR" sz="900" dirty="0"/>
              <a:t> </a:t>
            </a:r>
            <a:r>
              <a:rPr lang="fr-FR" sz="900" dirty="0" err="1"/>
              <a:t>sector</a:t>
            </a:r>
            <a:r>
              <a:rPr lang="fr-FR" sz="900" dirty="0"/>
              <a:t> (</a:t>
            </a:r>
            <a:r>
              <a:rPr lang="fr-FR" sz="900" dirty="0" err="1"/>
              <a:t>e.g</a:t>
            </a:r>
            <a:r>
              <a:rPr lang="fr-FR" sz="900" dirty="0"/>
              <a:t>. </a:t>
            </a:r>
            <a:r>
              <a:rPr lang="fr-FR" sz="900" dirty="0" err="1"/>
              <a:t>solar</a:t>
            </a:r>
            <a:r>
              <a:rPr lang="fr-FR" sz="900" dirty="0"/>
              <a:t>, </a:t>
            </a:r>
            <a:r>
              <a:rPr lang="fr-FR" sz="900" dirty="0" err="1"/>
              <a:t>wind</a:t>
            </a:r>
            <a:r>
              <a:rPr lang="fr-FR" sz="900" dirty="0"/>
              <a:t>, </a:t>
            </a:r>
            <a:r>
              <a:rPr lang="fr-FR" sz="900" dirty="0" err="1"/>
              <a:t>low</a:t>
            </a:r>
            <a:r>
              <a:rPr lang="fr-FR" sz="900" dirty="0"/>
              <a:t> </a:t>
            </a:r>
            <a:r>
              <a:rPr lang="fr-FR" sz="900" dirty="0" err="1"/>
              <a:t>carbon</a:t>
            </a:r>
            <a:r>
              <a:rPr lang="fr-FR" sz="900" dirty="0"/>
              <a:t> buildings, </a:t>
            </a:r>
            <a:r>
              <a:rPr lang="fr-FR" sz="900" dirty="0" err="1"/>
              <a:t>low</a:t>
            </a:r>
            <a:r>
              <a:rPr lang="fr-FR" sz="900" dirty="0"/>
              <a:t> </a:t>
            </a:r>
            <a:r>
              <a:rPr lang="fr-FR" sz="900" dirty="0" err="1"/>
              <a:t>carbon</a:t>
            </a:r>
            <a:r>
              <a:rPr lang="fr-FR" sz="900" dirty="0"/>
              <a:t> transport, etc.). Once </a:t>
            </a:r>
            <a:r>
              <a:rPr lang="fr-FR" sz="900" dirty="0" err="1"/>
              <a:t>sector</a:t>
            </a:r>
            <a:r>
              <a:rPr lang="fr-FR" sz="900" dirty="0"/>
              <a:t> </a:t>
            </a:r>
            <a:r>
              <a:rPr lang="fr-FR" sz="900" dirty="0" err="1"/>
              <a:t>criteria</a:t>
            </a:r>
            <a:r>
              <a:rPr lang="fr-FR" sz="900" dirty="0"/>
              <a:t> have been </a:t>
            </a:r>
            <a:r>
              <a:rPr lang="fr-FR" sz="900" dirty="0" err="1"/>
              <a:t>established</a:t>
            </a:r>
            <a:r>
              <a:rPr lang="fr-FR" sz="900" dirty="0"/>
              <a:t>, </a:t>
            </a:r>
            <a:r>
              <a:rPr lang="fr-FR" sz="900" dirty="0" err="1"/>
              <a:t>each</a:t>
            </a:r>
            <a:r>
              <a:rPr lang="fr-FR" sz="900" dirty="0"/>
              <a:t> </a:t>
            </a:r>
            <a:r>
              <a:rPr lang="fr-FR" sz="900" dirty="0" err="1"/>
              <a:t>sector-specific</a:t>
            </a:r>
            <a:r>
              <a:rPr lang="fr-FR" sz="900" dirty="0"/>
              <a:t> TWG </a:t>
            </a:r>
            <a:r>
              <a:rPr lang="fr-FR" sz="900" dirty="0" err="1"/>
              <a:t>will</a:t>
            </a:r>
            <a:r>
              <a:rPr lang="fr-FR" sz="900" dirty="0"/>
              <a:t> </a:t>
            </a:r>
            <a:r>
              <a:rPr lang="fr-FR" sz="900" dirty="0" err="1"/>
              <a:t>convene</a:t>
            </a:r>
            <a:r>
              <a:rPr lang="fr-FR" sz="900" dirty="0"/>
              <a:t> </a:t>
            </a:r>
            <a:r>
              <a:rPr lang="fr-FR" sz="900" dirty="0" err="1"/>
              <a:t>regularly</a:t>
            </a:r>
            <a:r>
              <a:rPr lang="fr-FR" sz="900" dirty="0"/>
              <a:t> to </a:t>
            </a:r>
            <a:r>
              <a:rPr lang="fr-FR" sz="900" dirty="0" err="1"/>
              <a:t>review</a:t>
            </a:r>
            <a:r>
              <a:rPr lang="fr-FR" sz="900" dirty="0"/>
              <a:t> </a:t>
            </a:r>
            <a:r>
              <a:rPr lang="fr-FR" sz="900" dirty="0" err="1"/>
              <a:t>market</a:t>
            </a:r>
            <a:r>
              <a:rPr lang="fr-FR" sz="900" dirty="0"/>
              <a:t> </a:t>
            </a:r>
            <a:r>
              <a:rPr lang="fr-FR" sz="900" dirty="0" err="1"/>
              <a:t>developments</a:t>
            </a:r>
            <a:r>
              <a:rPr lang="fr-FR" sz="900" dirty="0"/>
              <a:t> and </a:t>
            </a:r>
            <a:r>
              <a:rPr lang="fr-FR" sz="900" dirty="0" err="1"/>
              <a:t>identify</a:t>
            </a:r>
            <a:r>
              <a:rPr lang="fr-FR" sz="900" dirty="0"/>
              <a:t> </a:t>
            </a:r>
            <a:r>
              <a:rPr lang="fr-FR" sz="900" dirty="0" err="1"/>
              <a:t>opportunities</a:t>
            </a:r>
            <a:r>
              <a:rPr lang="fr-FR" sz="900" dirty="0"/>
              <a:t> to </a:t>
            </a:r>
            <a:r>
              <a:rPr lang="fr-FR" sz="900" dirty="0" err="1"/>
              <a:t>strengthen</a:t>
            </a:r>
            <a:r>
              <a:rPr lang="fr-FR" sz="900" dirty="0"/>
              <a:t> the </a:t>
            </a:r>
            <a:r>
              <a:rPr lang="fr-FR" sz="900" dirty="0" err="1"/>
              <a:t>criteria</a:t>
            </a:r>
            <a:r>
              <a:rPr lang="fr-FR" sz="900" dirty="0"/>
              <a:t> and </a:t>
            </a:r>
            <a:r>
              <a:rPr lang="fr-FR" sz="900" dirty="0" err="1"/>
              <a:t>expand</a:t>
            </a:r>
            <a:r>
              <a:rPr lang="fr-FR" sz="900" dirty="0"/>
              <a:t> </a:t>
            </a:r>
            <a:r>
              <a:rPr lang="fr-FR" sz="900" dirty="0" err="1"/>
              <a:t>its</a:t>
            </a:r>
            <a:r>
              <a:rPr lang="fr-FR" sz="900" dirty="0"/>
              <a:t> application.</a:t>
            </a:r>
          </a:p>
          <a:p>
            <a:r>
              <a:rPr lang="fr-FR" sz="900" dirty="0"/>
              <a:t> </a:t>
            </a:r>
          </a:p>
          <a:p>
            <a:r>
              <a:rPr lang="fr-FR" sz="900" b="1" dirty="0"/>
              <a:t>The </a:t>
            </a:r>
            <a:r>
              <a:rPr lang="fr-FR" sz="900" b="1" dirty="0" err="1"/>
              <a:t>built</a:t>
            </a:r>
            <a:r>
              <a:rPr lang="fr-FR" sz="900" b="1" dirty="0"/>
              <a:t> </a:t>
            </a:r>
            <a:r>
              <a:rPr lang="fr-FR" sz="900" b="1" dirty="0" err="1"/>
              <a:t>environment</a:t>
            </a:r>
            <a:r>
              <a:rPr lang="fr-FR" sz="900" b="1" dirty="0"/>
              <a:t>, </a:t>
            </a:r>
            <a:r>
              <a:rPr lang="fr-FR" sz="900" b="1" dirty="0" err="1"/>
              <a:t>who’s</a:t>
            </a:r>
            <a:r>
              <a:rPr lang="fr-FR" sz="900" b="1" dirty="0"/>
              <a:t> </a:t>
            </a:r>
            <a:r>
              <a:rPr lang="fr-FR" sz="900" b="1" dirty="0" err="1"/>
              <a:t>saying</a:t>
            </a:r>
            <a:r>
              <a:rPr lang="fr-FR" sz="900" b="1" dirty="0"/>
              <a:t> </a:t>
            </a:r>
            <a:r>
              <a:rPr lang="fr-FR" sz="900" b="1" dirty="0" err="1"/>
              <a:t>what</a:t>
            </a:r>
            <a:r>
              <a:rPr lang="fr-FR" sz="900" b="1" dirty="0"/>
              <a:t>?</a:t>
            </a:r>
            <a:endParaRPr lang="fr-FR" sz="900" dirty="0"/>
          </a:p>
          <a:p>
            <a:r>
              <a:rPr lang="fr-FR" sz="900" b="1" dirty="0" err="1"/>
              <a:t>Director</a:t>
            </a:r>
            <a:r>
              <a:rPr lang="fr-FR" sz="900" b="1" dirty="0"/>
              <a:t>, </a:t>
            </a:r>
            <a:r>
              <a:rPr lang="fr-FR" sz="900" b="1" dirty="0" err="1"/>
              <a:t>Environmental</a:t>
            </a:r>
            <a:r>
              <a:rPr lang="fr-FR" sz="900" b="1" dirty="0"/>
              <a:t> </a:t>
            </a:r>
            <a:r>
              <a:rPr lang="fr-FR" sz="900" b="1" dirty="0" err="1"/>
              <a:t>Defense</a:t>
            </a:r>
            <a:r>
              <a:rPr lang="fr-FR" sz="900" b="1" dirty="0"/>
              <a:t> </a:t>
            </a:r>
            <a:r>
              <a:rPr lang="fr-FR" sz="900" b="1" dirty="0" err="1"/>
              <a:t>Fund’s</a:t>
            </a:r>
            <a:r>
              <a:rPr lang="fr-FR" sz="900" b="1" dirty="0"/>
              <a:t> </a:t>
            </a:r>
            <a:r>
              <a:rPr lang="fr-FR" sz="900" b="1" dirty="0" err="1"/>
              <a:t>Investor</a:t>
            </a:r>
            <a:r>
              <a:rPr lang="fr-FR" sz="900" b="1" dirty="0"/>
              <a:t> Confidence Project Europe, Panama </a:t>
            </a:r>
            <a:r>
              <a:rPr lang="fr-FR" sz="900" b="1" dirty="0" err="1"/>
              <a:t>Bartholomy</a:t>
            </a:r>
            <a:r>
              <a:rPr lang="fr-FR" sz="900" b="1" dirty="0"/>
              <a:t>:</a:t>
            </a:r>
            <a:endParaRPr lang="fr-FR" sz="900" dirty="0"/>
          </a:p>
          <a:p>
            <a:r>
              <a:rPr lang="fr-FR" sz="900" dirty="0"/>
              <a:t>“Trust in </a:t>
            </a:r>
            <a:r>
              <a:rPr lang="fr-FR" sz="900" dirty="0" err="1"/>
              <a:t>environmental</a:t>
            </a:r>
            <a:r>
              <a:rPr lang="fr-FR" sz="900" dirty="0"/>
              <a:t> and </a:t>
            </a:r>
            <a:r>
              <a:rPr lang="fr-FR" sz="900" dirty="0" err="1"/>
              <a:t>financial</a:t>
            </a:r>
            <a:r>
              <a:rPr lang="fr-FR" sz="900" dirty="0"/>
              <a:t> </a:t>
            </a:r>
            <a:r>
              <a:rPr lang="fr-FR" sz="900" dirty="0" err="1"/>
              <a:t>results</a:t>
            </a:r>
            <a:r>
              <a:rPr lang="fr-FR" sz="900" dirty="0"/>
              <a:t> </a:t>
            </a:r>
            <a:r>
              <a:rPr lang="fr-FR" sz="900" dirty="0" err="1"/>
              <a:t>is</a:t>
            </a:r>
            <a:r>
              <a:rPr lang="fr-FR" sz="900" dirty="0"/>
              <a:t> essential to </a:t>
            </a:r>
            <a:r>
              <a:rPr lang="fr-FR" sz="900" dirty="0" err="1"/>
              <a:t>mobilizing</a:t>
            </a:r>
            <a:r>
              <a:rPr lang="fr-FR" sz="900" dirty="0"/>
              <a:t> capital for </a:t>
            </a:r>
            <a:r>
              <a:rPr lang="fr-FR" sz="900" dirty="0" err="1"/>
              <a:t>energy</a:t>
            </a:r>
            <a:r>
              <a:rPr lang="fr-FR" sz="900" dirty="0"/>
              <a:t> </a:t>
            </a:r>
            <a:r>
              <a:rPr lang="fr-FR" sz="900" dirty="0" err="1"/>
              <a:t>efficiency</a:t>
            </a:r>
            <a:r>
              <a:rPr lang="fr-FR" sz="900" dirty="0"/>
              <a:t> </a:t>
            </a:r>
            <a:r>
              <a:rPr lang="fr-FR" sz="900" dirty="0" err="1"/>
              <a:t>retrofits</a:t>
            </a:r>
            <a:r>
              <a:rPr lang="fr-FR" sz="900" dirty="0"/>
              <a:t> </a:t>
            </a:r>
            <a:r>
              <a:rPr lang="fr-FR" sz="900" dirty="0" err="1"/>
              <a:t>at</a:t>
            </a:r>
            <a:r>
              <a:rPr lang="fr-FR" sz="900" dirty="0"/>
              <a:t> the </a:t>
            </a:r>
            <a:r>
              <a:rPr lang="fr-FR" sz="900" dirty="0" err="1"/>
              <a:t>scale</a:t>
            </a:r>
            <a:r>
              <a:rPr lang="fr-FR" sz="900" dirty="0"/>
              <a:t> </a:t>
            </a:r>
            <a:r>
              <a:rPr lang="fr-FR" sz="900" dirty="0" err="1"/>
              <a:t>needed</a:t>
            </a:r>
            <a:r>
              <a:rPr lang="fr-FR" sz="900" dirty="0"/>
              <a:t> to </a:t>
            </a:r>
            <a:r>
              <a:rPr lang="fr-FR" sz="900" dirty="0" err="1"/>
              <a:t>turn</a:t>
            </a:r>
            <a:r>
              <a:rPr lang="fr-FR" sz="900" dirty="0"/>
              <a:t> the corner on </a:t>
            </a:r>
            <a:r>
              <a:rPr lang="fr-FR" sz="900" dirty="0" err="1"/>
              <a:t>climate</a:t>
            </a:r>
            <a:r>
              <a:rPr lang="fr-FR" sz="900" dirty="0"/>
              <a:t> change.”</a:t>
            </a:r>
          </a:p>
          <a:p>
            <a:r>
              <a:rPr lang="fr-FR" sz="900" dirty="0"/>
              <a:t>“</a:t>
            </a:r>
            <a:r>
              <a:rPr lang="fr-FR" sz="900" dirty="0" err="1"/>
              <a:t>We</a:t>
            </a:r>
            <a:r>
              <a:rPr lang="fr-FR" sz="900" dirty="0"/>
              <a:t> look </a:t>
            </a:r>
            <a:r>
              <a:rPr lang="fr-FR" sz="900" dirty="0" err="1"/>
              <a:t>forward</a:t>
            </a:r>
            <a:r>
              <a:rPr lang="fr-FR" sz="900" dirty="0"/>
              <a:t> to </a:t>
            </a:r>
            <a:r>
              <a:rPr lang="fr-FR" sz="900" dirty="0" err="1"/>
              <a:t>working</a:t>
            </a:r>
            <a:r>
              <a:rPr lang="fr-FR" sz="900" dirty="0"/>
              <a:t> </a:t>
            </a:r>
            <a:r>
              <a:rPr lang="fr-FR" sz="900" dirty="0" err="1"/>
              <a:t>with</a:t>
            </a:r>
            <a:r>
              <a:rPr lang="fr-FR" sz="900" dirty="0"/>
              <a:t> the </a:t>
            </a:r>
            <a:r>
              <a:rPr lang="fr-FR" sz="900" dirty="0" err="1"/>
              <a:t>Climate</a:t>
            </a:r>
            <a:r>
              <a:rPr lang="fr-FR" sz="900" dirty="0"/>
              <a:t> Bonds Initiative to </a:t>
            </a:r>
            <a:r>
              <a:rPr lang="fr-FR" sz="900" dirty="0" err="1"/>
              <a:t>ensure</a:t>
            </a:r>
            <a:r>
              <a:rPr lang="fr-FR" sz="900" dirty="0"/>
              <a:t> </a:t>
            </a:r>
            <a:r>
              <a:rPr lang="fr-FR" sz="900" dirty="0" err="1"/>
              <a:t>that</a:t>
            </a:r>
            <a:r>
              <a:rPr lang="fr-FR" sz="900" dirty="0"/>
              <a:t> </a:t>
            </a:r>
            <a:r>
              <a:rPr lang="fr-FR" sz="900" dirty="0" err="1"/>
              <a:t>investment</a:t>
            </a:r>
            <a:r>
              <a:rPr lang="fr-FR" sz="900" dirty="0"/>
              <a:t> in building </a:t>
            </a:r>
            <a:r>
              <a:rPr lang="fr-FR" sz="900" dirty="0" err="1"/>
              <a:t>projects</a:t>
            </a:r>
            <a:r>
              <a:rPr lang="fr-FR" sz="900" dirty="0"/>
              <a:t> </a:t>
            </a:r>
            <a:r>
              <a:rPr lang="fr-FR" sz="900" dirty="0" err="1"/>
              <a:t>deliver</a:t>
            </a:r>
            <a:r>
              <a:rPr lang="fr-FR" sz="900" dirty="0"/>
              <a:t> on </a:t>
            </a:r>
            <a:r>
              <a:rPr lang="fr-FR" sz="900" dirty="0" err="1"/>
              <a:t>their</a:t>
            </a:r>
            <a:r>
              <a:rPr lang="fr-FR" sz="900" dirty="0"/>
              <a:t> </a:t>
            </a:r>
            <a:r>
              <a:rPr lang="fr-FR" sz="900" dirty="0" err="1"/>
              <a:t>potential</a:t>
            </a:r>
            <a:r>
              <a:rPr lang="fr-FR" sz="900" dirty="0"/>
              <a:t> to </a:t>
            </a:r>
            <a:r>
              <a:rPr lang="fr-FR" sz="900" dirty="0" err="1"/>
              <a:t>increase</a:t>
            </a:r>
            <a:r>
              <a:rPr lang="fr-FR" sz="900" dirty="0"/>
              <a:t> </a:t>
            </a:r>
            <a:r>
              <a:rPr lang="fr-FR" sz="900" dirty="0" err="1"/>
              <a:t>savings</a:t>
            </a:r>
            <a:r>
              <a:rPr lang="fr-FR" sz="900" dirty="0"/>
              <a:t> and </a:t>
            </a:r>
            <a:r>
              <a:rPr lang="fr-FR" sz="900" dirty="0" err="1"/>
              <a:t>cut</a:t>
            </a:r>
            <a:r>
              <a:rPr lang="fr-FR" sz="900" dirty="0"/>
              <a:t> pollution.”</a:t>
            </a:r>
          </a:p>
          <a:p>
            <a:r>
              <a:rPr lang="fr-FR" sz="900" dirty="0"/>
              <a:t> </a:t>
            </a:r>
            <a:r>
              <a:rPr lang="fr-FR" sz="900" b="1" dirty="0" err="1"/>
              <a:t>Energy</a:t>
            </a:r>
            <a:r>
              <a:rPr lang="fr-FR" sz="900" b="1" dirty="0"/>
              <a:t> </a:t>
            </a:r>
            <a:r>
              <a:rPr lang="fr-FR" sz="900" b="1" dirty="0" err="1"/>
              <a:t>Analyst</a:t>
            </a:r>
            <a:r>
              <a:rPr lang="fr-FR" sz="900" b="1" dirty="0"/>
              <a:t>, IEA, John Dulac: </a:t>
            </a:r>
            <a:r>
              <a:rPr lang="fr-FR" sz="900" dirty="0"/>
              <a:t>“The </a:t>
            </a:r>
            <a:r>
              <a:rPr lang="fr-FR" sz="900" dirty="0" err="1"/>
              <a:t>energy</a:t>
            </a:r>
            <a:r>
              <a:rPr lang="fr-FR" sz="900" dirty="0"/>
              <a:t> </a:t>
            </a:r>
            <a:r>
              <a:rPr lang="fr-FR" sz="900" dirty="0" err="1"/>
              <a:t>savings</a:t>
            </a:r>
            <a:r>
              <a:rPr lang="fr-FR" sz="900" dirty="0"/>
              <a:t> </a:t>
            </a:r>
            <a:r>
              <a:rPr lang="fr-FR" sz="900" dirty="0" err="1"/>
              <a:t>potential</a:t>
            </a:r>
            <a:r>
              <a:rPr lang="fr-FR" sz="900" dirty="0"/>
              <a:t> in the global buildings </a:t>
            </a:r>
            <a:r>
              <a:rPr lang="fr-FR" sz="900" dirty="0" err="1"/>
              <a:t>sector</a:t>
            </a:r>
            <a:r>
              <a:rPr lang="fr-FR" sz="900" dirty="0"/>
              <a:t> </a:t>
            </a:r>
            <a:r>
              <a:rPr lang="fr-FR" sz="900" dirty="0" err="1"/>
              <a:t>is</a:t>
            </a:r>
            <a:r>
              <a:rPr lang="fr-FR" sz="900" dirty="0"/>
              <a:t> massive. </a:t>
            </a:r>
            <a:r>
              <a:rPr lang="fr-FR" sz="900" dirty="0" err="1"/>
              <a:t>Capturing</a:t>
            </a:r>
            <a:r>
              <a:rPr lang="fr-FR" sz="900" dirty="0"/>
              <a:t> </a:t>
            </a:r>
            <a:r>
              <a:rPr lang="fr-FR" sz="900" dirty="0" err="1"/>
              <a:t>this</a:t>
            </a:r>
            <a:r>
              <a:rPr lang="fr-FR" sz="900" dirty="0"/>
              <a:t> </a:t>
            </a:r>
            <a:r>
              <a:rPr lang="fr-FR" sz="900" dirty="0" err="1"/>
              <a:t>potential</a:t>
            </a:r>
            <a:r>
              <a:rPr lang="fr-FR" sz="900" dirty="0"/>
              <a:t> </a:t>
            </a:r>
            <a:r>
              <a:rPr lang="fr-FR" sz="900" dirty="0" err="1"/>
              <a:t>would</a:t>
            </a:r>
            <a:r>
              <a:rPr lang="fr-FR" sz="900" dirty="0"/>
              <a:t> </a:t>
            </a:r>
            <a:r>
              <a:rPr lang="fr-FR" sz="900" dirty="0" err="1"/>
              <a:t>deliver</a:t>
            </a:r>
            <a:r>
              <a:rPr lang="fr-FR" sz="900" dirty="0"/>
              <a:t> a large range of </a:t>
            </a:r>
            <a:r>
              <a:rPr lang="fr-FR" sz="900" dirty="0" err="1"/>
              <a:t>benefits</a:t>
            </a:r>
            <a:r>
              <a:rPr lang="fr-FR" sz="900" dirty="0"/>
              <a:t>, not least of </a:t>
            </a:r>
            <a:r>
              <a:rPr lang="fr-FR" sz="900" dirty="0" err="1"/>
              <a:t>which</a:t>
            </a:r>
            <a:r>
              <a:rPr lang="fr-FR" sz="900" dirty="0"/>
              <a:t> </a:t>
            </a:r>
            <a:r>
              <a:rPr lang="fr-FR" sz="900" dirty="0" err="1"/>
              <a:t>is</a:t>
            </a:r>
            <a:r>
              <a:rPr lang="fr-FR" sz="900" dirty="0"/>
              <a:t> the </a:t>
            </a:r>
            <a:r>
              <a:rPr lang="fr-FR" sz="900" dirty="0" err="1"/>
              <a:t>critical</a:t>
            </a:r>
            <a:r>
              <a:rPr lang="fr-FR" sz="900" dirty="0"/>
              <a:t> </a:t>
            </a:r>
            <a:r>
              <a:rPr lang="fr-FR" sz="900" dirty="0" err="1"/>
              <a:t>reduction</a:t>
            </a:r>
            <a:r>
              <a:rPr lang="fr-FR" sz="900" dirty="0"/>
              <a:t> of </a:t>
            </a:r>
            <a:r>
              <a:rPr lang="fr-FR" sz="900" dirty="0" err="1"/>
              <a:t>energy-related</a:t>
            </a:r>
            <a:r>
              <a:rPr lang="fr-FR" sz="900" dirty="0"/>
              <a:t> </a:t>
            </a:r>
            <a:r>
              <a:rPr lang="fr-FR" sz="900" dirty="0" err="1"/>
              <a:t>carbon</a:t>
            </a:r>
            <a:r>
              <a:rPr lang="fr-FR" sz="900" dirty="0"/>
              <a:t> </a:t>
            </a:r>
            <a:r>
              <a:rPr lang="fr-FR" sz="900" dirty="0" err="1"/>
              <a:t>emissions</a:t>
            </a:r>
            <a:r>
              <a:rPr lang="fr-FR" sz="900" dirty="0"/>
              <a:t> and </a:t>
            </a:r>
            <a:r>
              <a:rPr lang="fr-FR" sz="900" dirty="0" err="1"/>
              <a:t>other</a:t>
            </a:r>
            <a:r>
              <a:rPr lang="fr-FR" sz="900" dirty="0"/>
              <a:t> </a:t>
            </a:r>
            <a:r>
              <a:rPr lang="fr-FR" sz="900" dirty="0" err="1"/>
              <a:t>pollutants</a:t>
            </a:r>
            <a:r>
              <a:rPr lang="fr-FR" sz="900" dirty="0"/>
              <a:t> </a:t>
            </a:r>
            <a:r>
              <a:rPr lang="fr-FR" sz="900" dirty="0" err="1"/>
              <a:t>that</a:t>
            </a:r>
            <a:r>
              <a:rPr lang="fr-FR" sz="900" dirty="0"/>
              <a:t> pose a </a:t>
            </a:r>
            <a:r>
              <a:rPr lang="fr-FR" sz="900" dirty="0" err="1"/>
              <a:t>threat</a:t>
            </a:r>
            <a:r>
              <a:rPr lang="fr-FR" sz="900" dirty="0"/>
              <a:t> to </a:t>
            </a:r>
            <a:r>
              <a:rPr lang="fr-FR" sz="900" dirty="0" err="1"/>
              <a:t>human</a:t>
            </a:r>
            <a:r>
              <a:rPr lang="fr-FR" sz="900" dirty="0"/>
              <a:t> </a:t>
            </a:r>
            <a:r>
              <a:rPr lang="fr-FR" sz="900" dirty="0" err="1"/>
              <a:t>health</a:t>
            </a:r>
            <a:r>
              <a:rPr lang="fr-FR" sz="900" dirty="0"/>
              <a:t>. “</a:t>
            </a:r>
          </a:p>
          <a:p>
            <a:r>
              <a:rPr lang="fr-FR" sz="900" dirty="0"/>
              <a:t>“Action </a:t>
            </a:r>
            <a:r>
              <a:rPr lang="fr-FR" sz="900" dirty="0" err="1"/>
              <a:t>is</a:t>
            </a:r>
            <a:r>
              <a:rPr lang="fr-FR" sz="900" dirty="0"/>
              <a:t> </a:t>
            </a:r>
            <a:r>
              <a:rPr lang="fr-FR" sz="900" dirty="0" err="1"/>
              <a:t>needed</a:t>
            </a:r>
            <a:r>
              <a:rPr lang="fr-FR" sz="900" dirty="0"/>
              <a:t> </a:t>
            </a:r>
            <a:r>
              <a:rPr lang="fr-FR" sz="900" dirty="0" err="1"/>
              <a:t>today</a:t>
            </a:r>
            <a:r>
              <a:rPr lang="fr-FR" sz="900" dirty="0"/>
              <a:t> to </a:t>
            </a:r>
            <a:r>
              <a:rPr lang="fr-FR" sz="900" dirty="0" err="1"/>
              <a:t>promote</a:t>
            </a:r>
            <a:r>
              <a:rPr lang="fr-FR" sz="900" dirty="0"/>
              <a:t> building </a:t>
            </a:r>
            <a:r>
              <a:rPr lang="fr-FR" sz="900" dirty="0" err="1"/>
              <a:t>energy</a:t>
            </a:r>
            <a:r>
              <a:rPr lang="fr-FR" sz="900" dirty="0"/>
              <a:t> </a:t>
            </a:r>
            <a:r>
              <a:rPr lang="fr-FR" sz="900" dirty="0" err="1"/>
              <a:t>efficiency</a:t>
            </a:r>
            <a:r>
              <a:rPr lang="fr-FR" sz="900" dirty="0"/>
              <a:t> </a:t>
            </a:r>
            <a:r>
              <a:rPr lang="fr-FR" sz="900" dirty="0" err="1"/>
              <a:t>measures</a:t>
            </a:r>
            <a:r>
              <a:rPr lang="fr-FR" sz="900" dirty="0"/>
              <a:t>, and </a:t>
            </a:r>
            <a:r>
              <a:rPr lang="fr-FR" sz="900" dirty="0" err="1"/>
              <a:t>financing</a:t>
            </a:r>
            <a:r>
              <a:rPr lang="fr-FR" sz="900" dirty="0"/>
              <a:t> of </a:t>
            </a:r>
            <a:r>
              <a:rPr lang="fr-FR" sz="900" dirty="0" err="1"/>
              <a:t>highly</a:t>
            </a:r>
            <a:r>
              <a:rPr lang="fr-FR" sz="900" dirty="0"/>
              <a:t> efficient, </a:t>
            </a:r>
            <a:r>
              <a:rPr lang="fr-FR" sz="900" dirty="0" err="1"/>
              <a:t>low-carbon</a:t>
            </a:r>
            <a:r>
              <a:rPr lang="fr-FR" sz="900" dirty="0"/>
              <a:t> building </a:t>
            </a:r>
            <a:r>
              <a:rPr lang="fr-FR" sz="900" dirty="0" err="1"/>
              <a:t>projects</a:t>
            </a:r>
            <a:r>
              <a:rPr lang="fr-FR" sz="900" dirty="0"/>
              <a:t> </a:t>
            </a:r>
            <a:r>
              <a:rPr lang="fr-FR" sz="900" dirty="0" err="1"/>
              <a:t>is</a:t>
            </a:r>
            <a:r>
              <a:rPr lang="fr-FR" sz="900" dirty="0"/>
              <a:t> an important </a:t>
            </a:r>
            <a:r>
              <a:rPr lang="fr-FR" sz="900" dirty="0" err="1"/>
              <a:t>step</a:t>
            </a:r>
            <a:r>
              <a:rPr lang="fr-FR" sz="900" dirty="0"/>
              <a:t> </a:t>
            </a:r>
            <a:r>
              <a:rPr lang="fr-FR" sz="900" dirty="0" err="1"/>
              <a:t>forward</a:t>
            </a:r>
            <a:r>
              <a:rPr lang="fr-FR" sz="900" dirty="0"/>
              <a:t> to </a:t>
            </a:r>
            <a:r>
              <a:rPr lang="fr-FR" sz="900" dirty="0" err="1"/>
              <a:t>ensure</a:t>
            </a:r>
            <a:r>
              <a:rPr lang="fr-FR" sz="900" dirty="0"/>
              <a:t> </a:t>
            </a:r>
            <a:r>
              <a:rPr lang="fr-FR" sz="900" dirty="0" err="1"/>
              <a:t>that</a:t>
            </a:r>
            <a:r>
              <a:rPr lang="fr-FR" sz="900" dirty="0"/>
              <a:t> </a:t>
            </a:r>
            <a:r>
              <a:rPr lang="fr-FR" sz="900" dirty="0" err="1"/>
              <a:t>those</a:t>
            </a:r>
            <a:r>
              <a:rPr lang="fr-FR" sz="900" dirty="0"/>
              <a:t> </a:t>
            </a:r>
            <a:r>
              <a:rPr lang="fr-FR" sz="900" dirty="0" err="1"/>
              <a:t>measures</a:t>
            </a:r>
            <a:r>
              <a:rPr lang="fr-FR" sz="900" dirty="0"/>
              <a:t> </a:t>
            </a:r>
            <a:r>
              <a:rPr lang="fr-FR" sz="900" dirty="0" err="1"/>
              <a:t>become</a:t>
            </a:r>
            <a:r>
              <a:rPr lang="fr-FR" sz="900" dirty="0"/>
              <a:t> standard practice </a:t>
            </a:r>
            <a:r>
              <a:rPr lang="fr-FR" sz="900" dirty="0" err="1"/>
              <a:t>across</a:t>
            </a:r>
            <a:r>
              <a:rPr lang="fr-FR" sz="900" dirty="0"/>
              <a:t> the global buildings </a:t>
            </a:r>
            <a:r>
              <a:rPr lang="fr-FR" sz="900" dirty="0" err="1"/>
              <a:t>market</a:t>
            </a:r>
            <a:r>
              <a:rPr lang="fr-FR" sz="900" dirty="0"/>
              <a:t>.”</a:t>
            </a:r>
          </a:p>
          <a:p>
            <a:r>
              <a:rPr lang="fr-FR" sz="900" dirty="0"/>
              <a:t> </a:t>
            </a:r>
            <a:r>
              <a:rPr lang="fr-FR" sz="900" b="1" dirty="0" err="1"/>
              <a:t>Special</a:t>
            </a:r>
            <a:r>
              <a:rPr lang="fr-FR" sz="900" b="1" dirty="0"/>
              <a:t> </a:t>
            </a:r>
            <a:r>
              <a:rPr lang="fr-FR" sz="900" b="1" dirty="0" err="1"/>
              <a:t>Advisor</a:t>
            </a:r>
            <a:r>
              <a:rPr lang="fr-FR" sz="900" b="1" dirty="0"/>
              <a:t> Long </a:t>
            </a:r>
            <a:r>
              <a:rPr lang="fr-FR" sz="900" b="1" dirty="0" err="1"/>
              <a:t>Term</a:t>
            </a:r>
            <a:r>
              <a:rPr lang="fr-FR" sz="900" b="1" dirty="0"/>
              <a:t> Finance and </a:t>
            </a:r>
            <a:r>
              <a:rPr lang="fr-FR" sz="900" b="1" dirty="0" err="1"/>
              <a:t>Energy</a:t>
            </a:r>
            <a:r>
              <a:rPr lang="fr-FR" sz="900" b="1" dirty="0"/>
              <a:t> </a:t>
            </a:r>
            <a:r>
              <a:rPr lang="fr-FR" sz="900" b="1" dirty="0" err="1"/>
              <a:t>Efficiency</a:t>
            </a:r>
            <a:r>
              <a:rPr lang="fr-FR" sz="900" b="1" dirty="0"/>
              <a:t> </a:t>
            </a:r>
            <a:r>
              <a:rPr lang="fr-FR" sz="900" b="1" dirty="0" err="1"/>
              <a:t>Coordinator</a:t>
            </a:r>
            <a:r>
              <a:rPr lang="fr-FR" sz="900" b="1" dirty="0"/>
              <a:t>, UNEP Finance Initiative, Annie </a:t>
            </a:r>
            <a:r>
              <a:rPr lang="fr-FR" sz="900" b="1" dirty="0" err="1"/>
              <a:t>Degen</a:t>
            </a:r>
            <a:r>
              <a:rPr lang="fr-FR" sz="900" b="1" dirty="0"/>
              <a:t>-Neuville: </a:t>
            </a:r>
            <a:r>
              <a:rPr lang="fr-FR" sz="900" dirty="0"/>
              <a:t>“Buildings </a:t>
            </a:r>
            <a:r>
              <a:rPr lang="fr-FR" sz="900" dirty="0" err="1"/>
              <a:t>account</a:t>
            </a:r>
            <a:r>
              <a:rPr lang="fr-FR" sz="900" dirty="0"/>
              <a:t> for about one </a:t>
            </a:r>
            <a:r>
              <a:rPr lang="fr-FR" sz="900" dirty="0" err="1"/>
              <a:t>third</a:t>
            </a:r>
            <a:r>
              <a:rPr lang="fr-FR" sz="900" dirty="0"/>
              <a:t> of the global </a:t>
            </a:r>
            <a:r>
              <a:rPr lang="fr-FR" sz="900" dirty="0" err="1"/>
              <a:t>energy</a:t>
            </a:r>
            <a:r>
              <a:rPr lang="fr-FR" sz="900" dirty="0"/>
              <a:t> </a:t>
            </a:r>
            <a:r>
              <a:rPr lang="fr-FR" sz="900" dirty="0" err="1"/>
              <a:t>consumption</a:t>
            </a:r>
            <a:r>
              <a:rPr lang="fr-FR" sz="900" dirty="0"/>
              <a:t> and GHG </a:t>
            </a:r>
            <a:r>
              <a:rPr lang="fr-FR" sz="900" dirty="0" err="1"/>
              <a:t>emissions</a:t>
            </a:r>
            <a:r>
              <a:rPr lang="fr-FR" sz="900" dirty="0"/>
              <a:t>, and the IEA stresses the global importance of </a:t>
            </a:r>
            <a:r>
              <a:rPr lang="fr-FR" sz="900" dirty="0" err="1"/>
              <a:t>energy</a:t>
            </a:r>
            <a:r>
              <a:rPr lang="fr-FR" sz="900" dirty="0"/>
              <a:t> </a:t>
            </a:r>
            <a:r>
              <a:rPr lang="fr-FR" sz="900" dirty="0" err="1"/>
              <a:t>efficiency</a:t>
            </a:r>
            <a:r>
              <a:rPr lang="fr-FR" sz="900" dirty="0"/>
              <a:t> as </a:t>
            </a:r>
            <a:r>
              <a:rPr lang="fr-FR" sz="900" dirty="0" err="1"/>
              <a:t>it</a:t>
            </a:r>
            <a:r>
              <a:rPr lang="fr-FR" sz="900" dirty="0"/>
              <a:t> </a:t>
            </a:r>
            <a:r>
              <a:rPr lang="fr-FR" sz="900" dirty="0" err="1"/>
              <a:t>represents</a:t>
            </a:r>
            <a:r>
              <a:rPr lang="fr-FR" sz="900" dirty="0"/>
              <a:t> 49% of all </a:t>
            </a:r>
            <a:r>
              <a:rPr lang="fr-FR" sz="900" dirty="0" err="1"/>
              <a:t>measures</a:t>
            </a:r>
            <a:r>
              <a:rPr lang="fr-FR" sz="900" dirty="0"/>
              <a:t> to </a:t>
            </a:r>
            <a:r>
              <a:rPr lang="fr-FR" sz="900" dirty="0" err="1"/>
              <a:t>stay</a:t>
            </a:r>
            <a:r>
              <a:rPr lang="fr-FR" sz="900" dirty="0"/>
              <a:t> </a:t>
            </a:r>
            <a:r>
              <a:rPr lang="fr-FR" sz="900" dirty="0" err="1"/>
              <a:t>under</a:t>
            </a:r>
            <a:r>
              <a:rPr lang="fr-FR" sz="900" dirty="0"/>
              <a:t> 2°C.”</a:t>
            </a:r>
          </a:p>
          <a:p>
            <a:r>
              <a:rPr lang="fr-FR" sz="900" dirty="0"/>
              <a:t>“UNEP FI </a:t>
            </a:r>
            <a:r>
              <a:rPr lang="fr-FR" sz="900" dirty="0" err="1"/>
              <a:t>is</a:t>
            </a:r>
            <a:r>
              <a:rPr lang="fr-FR" sz="900" dirty="0"/>
              <a:t> </a:t>
            </a:r>
            <a:r>
              <a:rPr lang="fr-FR" sz="900" dirty="0" err="1"/>
              <a:t>pleased</a:t>
            </a:r>
            <a:r>
              <a:rPr lang="fr-FR" sz="900" dirty="0"/>
              <a:t> to support the </a:t>
            </a:r>
            <a:r>
              <a:rPr lang="fr-FR" sz="900" dirty="0" err="1"/>
              <a:t>reconvening</a:t>
            </a:r>
            <a:r>
              <a:rPr lang="fr-FR" sz="900" dirty="0"/>
              <a:t> of the LCB TWG. </a:t>
            </a:r>
            <a:r>
              <a:rPr lang="fr-FR" sz="900" dirty="0" err="1"/>
              <a:t>With</a:t>
            </a:r>
            <a:r>
              <a:rPr lang="fr-FR" sz="900" dirty="0"/>
              <a:t> </a:t>
            </a:r>
            <a:r>
              <a:rPr lang="fr-FR" sz="900" dirty="0" err="1"/>
              <a:t>so</a:t>
            </a:r>
            <a:r>
              <a:rPr lang="fr-FR" sz="900" dirty="0"/>
              <a:t> </a:t>
            </a:r>
            <a:r>
              <a:rPr lang="fr-FR" sz="900" dirty="0" err="1"/>
              <a:t>much</a:t>
            </a:r>
            <a:r>
              <a:rPr lang="fr-FR" sz="900" dirty="0"/>
              <a:t> expertise and good </a:t>
            </a:r>
            <a:r>
              <a:rPr lang="fr-FR" sz="900" dirty="0" err="1"/>
              <a:t>will</a:t>
            </a:r>
            <a:r>
              <a:rPr lang="fr-FR" sz="900" dirty="0"/>
              <a:t> </a:t>
            </a:r>
            <a:r>
              <a:rPr lang="fr-FR" sz="900" dirty="0" err="1"/>
              <a:t>this</a:t>
            </a:r>
            <a:r>
              <a:rPr lang="fr-FR" sz="900" dirty="0"/>
              <a:t> TWG </a:t>
            </a:r>
            <a:r>
              <a:rPr lang="fr-FR" sz="900" dirty="0" err="1"/>
              <a:t>will</a:t>
            </a:r>
            <a:r>
              <a:rPr lang="fr-FR" sz="900" dirty="0"/>
              <a:t> </a:t>
            </a:r>
            <a:r>
              <a:rPr lang="fr-FR" sz="900" dirty="0" err="1"/>
              <a:t>certainly</a:t>
            </a:r>
            <a:r>
              <a:rPr lang="fr-FR" sz="900" dirty="0"/>
              <a:t> help </a:t>
            </a:r>
            <a:r>
              <a:rPr lang="fr-FR" sz="900" dirty="0" err="1"/>
              <a:t>connect</a:t>
            </a:r>
            <a:r>
              <a:rPr lang="fr-FR" sz="900" dirty="0"/>
              <a:t> the urgent </a:t>
            </a:r>
            <a:r>
              <a:rPr lang="fr-FR" sz="900" dirty="0" err="1"/>
              <a:t>investment</a:t>
            </a:r>
            <a:r>
              <a:rPr lang="fr-FR" sz="900" dirty="0"/>
              <a:t> </a:t>
            </a:r>
            <a:r>
              <a:rPr lang="fr-FR" sz="900" dirty="0" err="1"/>
              <a:t>needs</a:t>
            </a:r>
            <a:r>
              <a:rPr lang="fr-FR" sz="900" dirty="0"/>
              <a:t> in the </a:t>
            </a:r>
            <a:r>
              <a:rPr lang="fr-FR" sz="900" dirty="0" err="1"/>
              <a:t>low</a:t>
            </a:r>
            <a:r>
              <a:rPr lang="fr-FR" sz="900" dirty="0"/>
              <a:t> </a:t>
            </a:r>
            <a:r>
              <a:rPr lang="fr-FR" sz="900" dirty="0" err="1"/>
              <a:t>carbon</a:t>
            </a:r>
            <a:r>
              <a:rPr lang="fr-FR" sz="900" dirty="0"/>
              <a:t> </a:t>
            </a:r>
            <a:r>
              <a:rPr lang="fr-FR" sz="900" dirty="0" err="1"/>
              <a:t>economy</a:t>
            </a:r>
            <a:r>
              <a:rPr lang="fr-FR" sz="900" dirty="0"/>
              <a:t> </a:t>
            </a:r>
            <a:r>
              <a:rPr lang="fr-FR" sz="900" dirty="0" err="1"/>
              <a:t>with</a:t>
            </a:r>
            <a:r>
              <a:rPr lang="fr-FR" sz="900" dirty="0"/>
              <a:t> the </a:t>
            </a:r>
            <a:r>
              <a:rPr lang="fr-FR" sz="900" dirty="0" err="1"/>
              <a:t>investor</a:t>
            </a:r>
            <a:r>
              <a:rPr lang="fr-FR" sz="900" dirty="0"/>
              <a:t> </a:t>
            </a:r>
            <a:r>
              <a:rPr lang="fr-FR" sz="900" dirty="0" err="1"/>
              <a:t>community’s</a:t>
            </a:r>
            <a:r>
              <a:rPr lang="fr-FR" sz="900" dirty="0"/>
              <a:t> </a:t>
            </a:r>
            <a:r>
              <a:rPr lang="fr-FR" sz="900" dirty="0" err="1"/>
              <a:t>requirements</a:t>
            </a:r>
            <a:r>
              <a:rPr lang="fr-FR" sz="900" dirty="0"/>
              <a:t> to </a:t>
            </a:r>
            <a:r>
              <a:rPr lang="fr-FR" sz="900" dirty="0" err="1"/>
              <a:t>develop</a:t>
            </a:r>
            <a:r>
              <a:rPr lang="fr-FR" sz="900" dirty="0"/>
              <a:t> </a:t>
            </a:r>
            <a:r>
              <a:rPr lang="fr-FR" sz="900" dirty="0" err="1"/>
              <a:t>responsible</a:t>
            </a:r>
            <a:r>
              <a:rPr lang="fr-FR" sz="900" dirty="0"/>
              <a:t> </a:t>
            </a:r>
            <a:r>
              <a:rPr lang="fr-FR" sz="900" dirty="0" err="1"/>
              <a:t>investments</a:t>
            </a:r>
            <a:r>
              <a:rPr lang="fr-FR" sz="900" dirty="0"/>
              <a:t> </a:t>
            </a:r>
            <a:r>
              <a:rPr lang="fr-FR" sz="900" dirty="0" err="1"/>
              <a:t>at</a:t>
            </a:r>
            <a:r>
              <a:rPr lang="fr-FR" sz="900" dirty="0"/>
              <a:t> the </a:t>
            </a:r>
            <a:r>
              <a:rPr lang="fr-FR" sz="900" dirty="0" err="1"/>
              <a:t>scale</a:t>
            </a:r>
            <a:r>
              <a:rPr lang="fr-FR" sz="900" dirty="0"/>
              <a:t> </a:t>
            </a:r>
            <a:r>
              <a:rPr lang="fr-FR" sz="900" dirty="0" err="1"/>
              <a:t>needed</a:t>
            </a:r>
            <a:r>
              <a:rPr lang="fr-FR" sz="900" dirty="0"/>
              <a:t>.”</a:t>
            </a:r>
          </a:p>
          <a:p>
            <a:r>
              <a:rPr lang="fr-FR" sz="900" dirty="0"/>
              <a:t> </a:t>
            </a:r>
          </a:p>
          <a:p>
            <a:r>
              <a:rPr lang="fr-FR" sz="900" b="1" dirty="0" err="1"/>
              <a:t>What’s</a:t>
            </a:r>
            <a:r>
              <a:rPr lang="fr-FR" sz="900" b="1" dirty="0"/>
              <a:t> </a:t>
            </a:r>
            <a:r>
              <a:rPr lang="fr-FR" sz="900" b="1" dirty="0" err="1"/>
              <a:t>Next</a:t>
            </a:r>
            <a:r>
              <a:rPr lang="fr-FR" sz="900" b="1" dirty="0"/>
              <a:t>? </a:t>
            </a:r>
            <a:r>
              <a:rPr lang="fr-FR" sz="900" dirty="0"/>
              <a:t>The TWG </a:t>
            </a:r>
            <a:r>
              <a:rPr lang="fr-FR" sz="900" dirty="0" err="1"/>
              <a:t>will</a:t>
            </a:r>
            <a:r>
              <a:rPr lang="fr-FR" sz="900" dirty="0"/>
              <a:t> </a:t>
            </a:r>
            <a:r>
              <a:rPr lang="fr-FR" sz="900" dirty="0" err="1"/>
              <a:t>next</a:t>
            </a:r>
            <a:r>
              <a:rPr lang="fr-FR" sz="900" dirty="0"/>
              <a:t> </a:t>
            </a:r>
            <a:r>
              <a:rPr lang="fr-FR" sz="900" dirty="0" err="1"/>
              <a:t>meet</a:t>
            </a:r>
            <a:r>
              <a:rPr lang="fr-FR" sz="900" dirty="0"/>
              <a:t> in May 2016 and </a:t>
            </a:r>
            <a:r>
              <a:rPr lang="fr-FR" sz="900" dirty="0" err="1"/>
              <a:t>then</a:t>
            </a:r>
            <a:r>
              <a:rPr lang="fr-FR" sz="900" dirty="0"/>
              <a:t> on a bi-</a:t>
            </a:r>
            <a:r>
              <a:rPr lang="fr-FR" sz="900" dirty="0" err="1"/>
              <a:t>monthly</a:t>
            </a:r>
            <a:r>
              <a:rPr lang="fr-FR" sz="900" dirty="0"/>
              <a:t> basis. </a:t>
            </a:r>
            <a:r>
              <a:rPr lang="fr-FR" sz="900" dirty="0" err="1"/>
              <a:t>Further</a:t>
            </a:r>
            <a:r>
              <a:rPr lang="fr-FR" sz="900" dirty="0"/>
              <a:t> </a:t>
            </a:r>
            <a:r>
              <a:rPr lang="fr-FR" sz="900" dirty="0" err="1"/>
              <a:t>developments</a:t>
            </a:r>
            <a:r>
              <a:rPr lang="fr-FR" sz="900" dirty="0"/>
              <a:t> </a:t>
            </a:r>
            <a:r>
              <a:rPr lang="fr-FR" sz="900" dirty="0" err="1"/>
              <a:t>will</a:t>
            </a:r>
            <a:r>
              <a:rPr lang="fr-FR" sz="900" dirty="0"/>
              <a:t> </a:t>
            </a:r>
            <a:r>
              <a:rPr lang="fr-FR" sz="900" dirty="0" err="1"/>
              <a:t>be</a:t>
            </a:r>
            <a:r>
              <a:rPr lang="fr-FR" sz="900" dirty="0"/>
              <a:t> </a:t>
            </a:r>
            <a:r>
              <a:rPr lang="fr-FR" sz="900" dirty="0" err="1"/>
              <a:t>advised</a:t>
            </a:r>
            <a:r>
              <a:rPr lang="fr-FR" sz="900" dirty="0"/>
              <a:t> by </a:t>
            </a:r>
            <a:r>
              <a:rPr lang="fr-FR" sz="900" dirty="0" err="1"/>
              <a:t>Climate</a:t>
            </a:r>
            <a:r>
              <a:rPr lang="fr-FR" sz="900" dirty="0"/>
              <a:t> Bonds.</a:t>
            </a:r>
          </a:p>
          <a:p>
            <a:r>
              <a:rPr lang="fr-FR" sz="900" dirty="0"/>
              <a:t> </a:t>
            </a:r>
          </a:p>
          <a:p>
            <a:r>
              <a:rPr lang="fr-FR" sz="900" b="1" i="1" dirty="0"/>
              <a:t>The Last Word: </a:t>
            </a:r>
            <a:r>
              <a:rPr lang="fr-FR" sz="900" b="1" dirty="0"/>
              <a:t>CEO Sean </a:t>
            </a:r>
            <a:r>
              <a:rPr lang="fr-FR" sz="900" b="1" dirty="0" err="1"/>
              <a:t>Kidney</a:t>
            </a:r>
            <a:r>
              <a:rPr lang="fr-FR" sz="900" b="1" dirty="0"/>
              <a:t>: </a:t>
            </a:r>
            <a:r>
              <a:rPr lang="fr-FR" sz="900" dirty="0"/>
              <a:t>“</a:t>
            </a:r>
            <a:r>
              <a:rPr lang="fr-FR" sz="900" dirty="0" err="1"/>
              <a:t>Lowering</a:t>
            </a:r>
            <a:r>
              <a:rPr lang="fr-FR" sz="900" dirty="0"/>
              <a:t> the </a:t>
            </a:r>
            <a:r>
              <a:rPr lang="fr-FR" sz="900" dirty="0" err="1"/>
              <a:t>carbon</a:t>
            </a:r>
            <a:r>
              <a:rPr lang="fr-FR" sz="900" dirty="0"/>
              <a:t> </a:t>
            </a:r>
            <a:r>
              <a:rPr lang="fr-FR" sz="900" dirty="0" err="1"/>
              <a:t>intensity</a:t>
            </a:r>
            <a:r>
              <a:rPr lang="fr-FR" sz="900" dirty="0"/>
              <a:t> of the </a:t>
            </a:r>
            <a:r>
              <a:rPr lang="fr-FR" sz="900" dirty="0" err="1"/>
              <a:t>built</a:t>
            </a:r>
            <a:r>
              <a:rPr lang="fr-FR" sz="900" dirty="0"/>
              <a:t> </a:t>
            </a:r>
            <a:r>
              <a:rPr lang="fr-FR" sz="900" dirty="0" err="1"/>
              <a:t>environment</a:t>
            </a:r>
            <a:r>
              <a:rPr lang="fr-FR" sz="900" dirty="0"/>
              <a:t> in </a:t>
            </a:r>
            <a:r>
              <a:rPr lang="fr-FR" sz="900" dirty="0" err="1"/>
              <a:t>both</a:t>
            </a:r>
            <a:r>
              <a:rPr lang="fr-FR" sz="900" dirty="0"/>
              <a:t> </a:t>
            </a:r>
            <a:r>
              <a:rPr lang="fr-FR" sz="900" dirty="0" err="1"/>
              <a:t>newer</a:t>
            </a:r>
            <a:r>
              <a:rPr lang="fr-FR" sz="900" dirty="0"/>
              <a:t> and the more </a:t>
            </a:r>
            <a:r>
              <a:rPr lang="fr-FR" sz="900" dirty="0" err="1"/>
              <a:t>established</a:t>
            </a:r>
            <a:r>
              <a:rPr lang="fr-FR" sz="900" dirty="0"/>
              <a:t> </a:t>
            </a:r>
            <a:r>
              <a:rPr lang="fr-FR" sz="900" dirty="0" err="1"/>
              <a:t>cities</a:t>
            </a:r>
            <a:r>
              <a:rPr lang="fr-FR" sz="900" dirty="0"/>
              <a:t> and </a:t>
            </a:r>
            <a:r>
              <a:rPr lang="fr-FR" sz="900" dirty="0" err="1"/>
              <a:t>urban</a:t>
            </a:r>
            <a:r>
              <a:rPr lang="fr-FR" sz="900" dirty="0"/>
              <a:t> areas </a:t>
            </a:r>
            <a:r>
              <a:rPr lang="fr-FR" sz="900" dirty="0" err="1"/>
              <a:t>needs</a:t>
            </a:r>
            <a:r>
              <a:rPr lang="fr-FR" sz="900" dirty="0"/>
              <a:t> </a:t>
            </a:r>
            <a:r>
              <a:rPr lang="fr-FR" sz="900" dirty="0" err="1"/>
              <a:t>accelerated</a:t>
            </a:r>
            <a:r>
              <a:rPr lang="fr-FR" sz="900" dirty="0"/>
              <a:t> </a:t>
            </a:r>
            <a:r>
              <a:rPr lang="fr-FR" sz="900" dirty="0" err="1"/>
              <a:t>investment</a:t>
            </a:r>
            <a:r>
              <a:rPr lang="fr-FR" sz="900" dirty="0"/>
              <a:t>, </a:t>
            </a:r>
            <a:r>
              <a:rPr lang="fr-FR" sz="900" dirty="0" err="1"/>
              <a:t>particularly</a:t>
            </a:r>
            <a:r>
              <a:rPr lang="fr-FR" sz="900" dirty="0"/>
              <a:t> to </a:t>
            </a:r>
            <a:r>
              <a:rPr lang="fr-FR" sz="900" dirty="0" err="1"/>
              <a:t>assist</a:t>
            </a:r>
            <a:r>
              <a:rPr lang="fr-FR" sz="900" dirty="0"/>
              <a:t> nations to </a:t>
            </a:r>
            <a:r>
              <a:rPr lang="fr-FR" sz="900" dirty="0" err="1"/>
              <a:t>meet</a:t>
            </a:r>
            <a:r>
              <a:rPr lang="fr-FR" sz="900" dirty="0"/>
              <a:t> </a:t>
            </a:r>
            <a:r>
              <a:rPr lang="fr-FR" sz="900" dirty="0" err="1"/>
              <a:t>their</a:t>
            </a:r>
            <a:r>
              <a:rPr lang="fr-FR" sz="900" dirty="0"/>
              <a:t> INDC </a:t>
            </a:r>
            <a:r>
              <a:rPr lang="fr-FR" sz="900" dirty="0" err="1"/>
              <a:t>targets</a:t>
            </a:r>
            <a:r>
              <a:rPr lang="fr-FR" sz="900" dirty="0"/>
              <a:t>.”</a:t>
            </a:r>
          </a:p>
          <a:p>
            <a:r>
              <a:rPr lang="fr-FR" sz="900" dirty="0"/>
              <a:t>“The </a:t>
            </a:r>
            <a:r>
              <a:rPr lang="fr-FR" sz="900" dirty="0" err="1"/>
              <a:t>Low</a:t>
            </a:r>
            <a:r>
              <a:rPr lang="fr-FR" sz="900" dirty="0"/>
              <a:t> </a:t>
            </a:r>
            <a:r>
              <a:rPr lang="fr-FR" sz="900" dirty="0" err="1"/>
              <a:t>Carbon</a:t>
            </a:r>
            <a:r>
              <a:rPr lang="fr-FR" sz="900" dirty="0"/>
              <a:t> Buildings TWG </a:t>
            </a:r>
            <a:r>
              <a:rPr lang="fr-FR" sz="900" dirty="0" err="1"/>
              <a:t>will</a:t>
            </a:r>
            <a:r>
              <a:rPr lang="fr-FR" sz="900" dirty="0"/>
              <a:t> look to </a:t>
            </a:r>
            <a:r>
              <a:rPr lang="fr-FR" sz="900" dirty="0" err="1"/>
              <a:t>adapt</a:t>
            </a:r>
            <a:r>
              <a:rPr lang="fr-FR" sz="900" dirty="0"/>
              <a:t> the Standard to </a:t>
            </a:r>
            <a:r>
              <a:rPr lang="fr-FR" sz="900" dirty="0" err="1"/>
              <a:t>take</a:t>
            </a:r>
            <a:r>
              <a:rPr lang="fr-FR" sz="900" dirty="0"/>
              <a:t> </a:t>
            </a:r>
            <a:r>
              <a:rPr lang="fr-FR" sz="900" dirty="0" err="1"/>
              <a:t>into</a:t>
            </a:r>
            <a:r>
              <a:rPr lang="fr-FR" sz="900" dirty="0"/>
              <a:t> </a:t>
            </a:r>
            <a:r>
              <a:rPr lang="fr-FR" sz="900" dirty="0" err="1"/>
              <a:t>account</a:t>
            </a:r>
            <a:r>
              <a:rPr lang="fr-FR" sz="900" dirty="0"/>
              <a:t> the </a:t>
            </a:r>
            <a:r>
              <a:rPr lang="fr-FR" sz="900" dirty="0" err="1"/>
              <a:t>latest</a:t>
            </a:r>
            <a:r>
              <a:rPr lang="fr-FR" sz="900" dirty="0"/>
              <a:t> </a:t>
            </a:r>
            <a:r>
              <a:rPr lang="fr-FR" sz="900" dirty="0" err="1"/>
              <a:t>developments</a:t>
            </a:r>
            <a:r>
              <a:rPr lang="fr-FR" sz="900" dirty="0"/>
              <a:t> in </a:t>
            </a:r>
            <a:r>
              <a:rPr lang="fr-FR" sz="900" dirty="0" err="1"/>
              <a:t>low</a:t>
            </a:r>
            <a:r>
              <a:rPr lang="fr-FR" sz="900" dirty="0"/>
              <a:t> </a:t>
            </a:r>
            <a:r>
              <a:rPr lang="fr-FR" sz="900" dirty="0" err="1"/>
              <a:t>carbon</a:t>
            </a:r>
            <a:r>
              <a:rPr lang="fr-FR" sz="900" dirty="0"/>
              <a:t> and </a:t>
            </a:r>
            <a:r>
              <a:rPr lang="fr-FR" sz="900" dirty="0" err="1"/>
              <a:t>sustainable</a:t>
            </a:r>
            <a:r>
              <a:rPr lang="fr-FR" sz="900" dirty="0"/>
              <a:t> building </a:t>
            </a:r>
            <a:r>
              <a:rPr lang="fr-FR" sz="900" dirty="0" err="1"/>
              <a:t>assessment</a:t>
            </a:r>
            <a:r>
              <a:rPr lang="fr-FR" sz="900" dirty="0"/>
              <a:t>. This </a:t>
            </a:r>
            <a:r>
              <a:rPr lang="fr-FR" sz="900" dirty="0" err="1"/>
              <a:t>will</a:t>
            </a:r>
            <a:r>
              <a:rPr lang="fr-FR" sz="900" dirty="0"/>
              <a:t> </a:t>
            </a:r>
            <a:r>
              <a:rPr lang="fr-FR" sz="900" dirty="0" err="1"/>
              <a:t>provide</a:t>
            </a:r>
            <a:r>
              <a:rPr lang="fr-FR" sz="900" dirty="0"/>
              <a:t> </a:t>
            </a:r>
            <a:r>
              <a:rPr lang="fr-FR" sz="900" dirty="0" err="1"/>
              <a:t>additional</a:t>
            </a:r>
            <a:r>
              <a:rPr lang="fr-FR" sz="900" dirty="0"/>
              <a:t> guidance for </a:t>
            </a:r>
            <a:r>
              <a:rPr lang="fr-FR" sz="900" dirty="0" err="1"/>
              <a:t>investors</a:t>
            </a:r>
            <a:r>
              <a:rPr lang="fr-FR" sz="900" dirty="0"/>
              <a:t> </a:t>
            </a:r>
            <a:r>
              <a:rPr lang="fr-FR" sz="900" dirty="0" err="1"/>
              <a:t>seeking</a:t>
            </a:r>
            <a:r>
              <a:rPr lang="fr-FR" sz="900" dirty="0"/>
              <a:t> to </a:t>
            </a:r>
            <a:r>
              <a:rPr lang="fr-FR" sz="900" dirty="0" err="1"/>
              <a:t>make</a:t>
            </a:r>
            <a:r>
              <a:rPr lang="fr-FR" sz="900" dirty="0"/>
              <a:t> </a:t>
            </a:r>
            <a:r>
              <a:rPr lang="fr-FR" sz="900" dirty="0" err="1"/>
              <a:t>significant</a:t>
            </a:r>
            <a:r>
              <a:rPr lang="fr-FR" sz="900" dirty="0"/>
              <a:t> </a:t>
            </a:r>
            <a:r>
              <a:rPr lang="fr-FR" sz="900" dirty="0" err="1"/>
              <a:t>financial</a:t>
            </a:r>
            <a:r>
              <a:rPr lang="fr-FR" sz="900" dirty="0"/>
              <a:t> </a:t>
            </a:r>
            <a:r>
              <a:rPr lang="fr-FR" sz="900" dirty="0" err="1"/>
              <a:t>commitments</a:t>
            </a:r>
            <a:r>
              <a:rPr lang="fr-FR" sz="900" dirty="0"/>
              <a:t> in green bonds </a:t>
            </a:r>
            <a:r>
              <a:rPr lang="fr-FR" sz="900" dirty="0" err="1"/>
              <a:t>that</a:t>
            </a:r>
            <a:r>
              <a:rPr lang="fr-FR" sz="900" dirty="0"/>
              <a:t> </a:t>
            </a:r>
            <a:r>
              <a:rPr lang="fr-FR" sz="900" dirty="0" err="1"/>
              <a:t>fund</a:t>
            </a:r>
            <a:r>
              <a:rPr lang="fr-FR" sz="900" dirty="0"/>
              <a:t> </a:t>
            </a:r>
            <a:r>
              <a:rPr lang="fr-FR" sz="900" dirty="0" err="1"/>
              <a:t>low</a:t>
            </a:r>
            <a:r>
              <a:rPr lang="fr-FR" sz="900" dirty="0"/>
              <a:t> </a:t>
            </a:r>
            <a:r>
              <a:rPr lang="fr-FR" sz="900" dirty="0" err="1"/>
              <a:t>carbon</a:t>
            </a:r>
            <a:r>
              <a:rPr lang="fr-FR" sz="900" dirty="0"/>
              <a:t> building </a:t>
            </a:r>
            <a:r>
              <a:rPr lang="fr-FR" sz="900" dirty="0" err="1"/>
              <a:t>projects</a:t>
            </a:r>
            <a:r>
              <a:rPr lang="fr-FR" sz="900" dirty="0"/>
              <a:t>.”</a:t>
            </a:r>
          </a:p>
        </p:txBody>
      </p:sp>
      <p:sp>
        <p:nvSpPr>
          <p:cNvPr id="4" name="Titre 3"/>
          <p:cNvSpPr>
            <a:spLocks noGrp="1"/>
          </p:cNvSpPr>
          <p:nvPr>
            <p:ph type="title"/>
          </p:nvPr>
        </p:nvSpPr>
        <p:spPr/>
        <p:txBody>
          <a:bodyPr/>
          <a:lstStyle/>
          <a:p>
            <a:r>
              <a:rPr lang="fr-FR" dirty="0" err="1"/>
              <a:t>Climate</a:t>
            </a:r>
            <a:r>
              <a:rPr lang="fr-FR" dirty="0"/>
              <a:t> Bonds Initiative (2/2)</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Climate</a:t>
            </a:r>
            <a:r>
              <a:rPr lang="fr-FR" sz="1600" b="1" dirty="0">
                <a:solidFill>
                  <a:srgbClr val="92D050"/>
                </a:solidFill>
                <a:latin typeface="Microsoft New Tai Lue"/>
                <a:cs typeface="Microsoft New Tai Lue" pitchFamily="34" charset="0"/>
              </a:rPr>
              <a:t> Bonds Initiative – 12/04</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16</a:t>
            </a:fld>
            <a:endParaRPr lang="fr-FR" dirty="0"/>
          </a:p>
        </p:txBody>
      </p:sp>
      <p:sp>
        <p:nvSpPr>
          <p:cNvPr id="11" name="ZoneTexte 10"/>
          <p:cNvSpPr txBox="1"/>
          <p:nvPr/>
        </p:nvSpPr>
        <p:spPr>
          <a:xfrm>
            <a:off x="4391472" y="404664"/>
            <a:ext cx="4752528" cy="400110"/>
          </a:xfrm>
          <a:prstGeom prst="rect">
            <a:avLst/>
          </a:prstGeom>
          <a:noFill/>
        </p:spPr>
        <p:txBody>
          <a:bodyPr wrap="square" rtlCol="0">
            <a:spAutoFit/>
          </a:bodyPr>
          <a:lstStyle/>
          <a:p>
            <a:r>
              <a:rPr lang="fr-FR" sz="1000" b="1" dirty="0"/>
              <a:t>Disponible au lien suivant </a:t>
            </a:r>
            <a:r>
              <a:rPr lang="fr-FR" sz="1000" dirty="0"/>
              <a:t>: http://</a:t>
            </a:r>
            <a:r>
              <a:rPr lang="fr-FR" sz="1000" dirty="0" err="1"/>
              <a:t>www.climatebonds.net</a:t>
            </a:r>
            <a:r>
              <a:rPr lang="fr-FR" sz="1000" dirty="0"/>
              <a:t>/2016/04/low-carbon-buildings-technical-working-group-reconvenes-new-experts-board-twg-address-global </a:t>
            </a:r>
          </a:p>
        </p:txBody>
      </p:sp>
    </p:spTree>
    <p:extLst>
      <p:ext uri="{BB962C8B-B14F-4D97-AF65-F5344CB8AC3E}">
        <p14:creationId xmlns:p14="http://schemas.microsoft.com/office/powerpoint/2010/main" val="74067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ARTICLE – Conférence Santé et bien-être</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Businessimmo</a:t>
            </a:r>
            <a:r>
              <a:rPr lang="fr-FR" sz="1600" b="1" dirty="0">
                <a:solidFill>
                  <a:srgbClr val="92D050"/>
                </a:solidFill>
                <a:latin typeface="Microsoft New Tai Lue"/>
                <a:cs typeface="Microsoft New Tai Lue" pitchFamily="34" charset="0"/>
              </a:rPr>
              <a:t> – 22/04</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17</a:t>
            </a:fld>
            <a:endParaRPr lang="fr-FR" dirty="0"/>
          </a:p>
        </p:txBody>
      </p:sp>
      <p:sp>
        <p:nvSpPr>
          <p:cNvPr id="11" name="ZoneTexte 10"/>
          <p:cNvSpPr txBox="1"/>
          <p:nvPr/>
        </p:nvSpPr>
        <p:spPr>
          <a:xfrm>
            <a:off x="6588224" y="5733256"/>
            <a:ext cx="2160240" cy="861774"/>
          </a:xfrm>
          <a:prstGeom prst="rect">
            <a:avLst/>
          </a:prstGeom>
          <a:noFill/>
        </p:spPr>
        <p:txBody>
          <a:bodyPr wrap="square" rtlCol="0">
            <a:spAutoFit/>
          </a:bodyPr>
          <a:lstStyle/>
          <a:p>
            <a:r>
              <a:rPr lang="fr-FR" sz="1000" b="1" dirty="0"/>
              <a:t>Disponible au lien suivant </a:t>
            </a:r>
            <a:r>
              <a:rPr lang="fr-FR" sz="1000" dirty="0"/>
              <a:t>: http://</a:t>
            </a:r>
            <a:r>
              <a:rPr lang="fr-FR" sz="1000" dirty="0" err="1"/>
              <a:t>www.businessimmo.com</a:t>
            </a:r>
            <a:r>
              <a:rPr lang="fr-FR" sz="1000" dirty="0"/>
              <a:t>/contents/69713/l-oid-et-le-gresb-se-penchent-sur-la-sante-et-le-bien-etre-dans-l-immobilier-tertiaire</a:t>
            </a:r>
          </a:p>
        </p:txBody>
      </p:sp>
      <p:pic>
        <p:nvPicPr>
          <p:cNvPr id="5" name="Image 4" descr="Capture d’écran 2016-04-22 à 15.45.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24744"/>
            <a:ext cx="5400600" cy="5664770"/>
          </a:xfrm>
          <a:prstGeom prst="rect">
            <a:avLst/>
          </a:prstGeom>
        </p:spPr>
      </p:pic>
    </p:spTree>
    <p:extLst>
      <p:ext uri="{BB962C8B-B14F-4D97-AF65-F5344CB8AC3E}">
        <p14:creationId xmlns:p14="http://schemas.microsoft.com/office/powerpoint/2010/main" val="199799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ACTU – Conférence Neutralité carbone et ville de demain</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Actu-Environnement – 20/05</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18</a:t>
            </a:fld>
            <a:endParaRPr lang="fr-FR" dirty="0"/>
          </a:p>
        </p:txBody>
      </p:sp>
      <p:sp>
        <p:nvSpPr>
          <p:cNvPr id="11" name="ZoneTexte 10"/>
          <p:cNvSpPr txBox="1"/>
          <p:nvPr/>
        </p:nvSpPr>
        <p:spPr>
          <a:xfrm>
            <a:off x="6516216" y="5589240"/>
            <a:ext cx="2160240" cy="861774"/>
          </a:xfrm>
          <a:prstGeom prst="rect">
            <a:avLst/>
          </a:prstGeom>
          <a:noFill/>
        </p:spPr>
        <p:txBody>
          <a:bodyPr wrap="square" rtlCol="0">
            <a:spAutoFit/>
          </a:bodyPr>
          <a:lstStyle/>
          <a:p>
            <a:r>
              <a:rPr lang="fr-FR" sz="1000" b="1" dirty="0"/>
              <a:t>Disponible au lien suivant </a:t>
            </a:r>
            <a:r>
              <a:rPr lang="fr-FR" sz="1000" dirty="0"/>
              <a:t>: http://</a:t>
            </a:r>
            <a:r>
              <a:rPr lang="fr-FR" sz="1000" dirty="0" err="1"/>
              <a:t>www.actu-environnement.com</a:t>
            </a:r>
            <a:r>
              <a:rPr lang="fr-FR" sz="1000" dirty="0"/>
              <a:t>/</a:t>
            </a:r>
            <a:r>
              <a:rPr lang="fr-FR" sz="1000" dirty="0" err="1"/>
              <a:t>ae</a:t>
            </a:r>
            <a:r>
              <a:rPr lang="fr-FR" sz="1000" dirty="0"/>
              <a:t>/agenda/manif/conference-oid-ville-paris-et-agence-parisienne-climat-neutralite-carbone-21724.php4</a:t>
            </a:r>
          </a:p>
        </p:txBody>
      </p:sp>
      <p:pic>
        <p:nvPicPr>
          <p:cNvPr id="2" name="Image 1" descr="Capture d’écran 2016-05-23 à 10.55.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24744"/>
            <a:ext cx="6120680" cy="5289118"/>
          </a:xfrm>
          <a:prstGeom prst="rect">
            <a:avLst/>
          </a:prstGeom>
        </p:spPr>
      </p:pic>
    </p:spTree>
    <p:extLst>
      <p:ext uri="{BB962C8B-B14F-4D97-AF65-F5344CB8AC3E}">
        <p14:creationId xmlns:p14="http://schemas.microsoft.com/office/powerpoint/2010/main" val="1656170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ACTU – Conférence Neutralité carbone et ville de demain</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Environnement Magazine – Agenda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19</a:t>
            </a:fld>
            <a:endParaRPr lang="fr-FR" dirty="0"/>
          </a:p>
        </p:txBody>
      </p:sp>
      <p:sp>
        <p:nvSpPr>
          <p:cNvPr id="11" name="ZoneTexte 10"/>
          <p:cNvSpPr txBox="1"/>
          <p:nvPr/>
        </p:nvSpPr>
        <p:spPr>
          <a:xfrm>
            <a:off x="6516216" y="5589240"/>
            <a:ext cx="2160240" cy="246221"/>
          </a:xfrm>
          <a:prstGeom prst="rect">
            <a:avLst/>
          </a:prstGeom>
          <a:noFill/>
        </p:spPr>
        <p:txBody>
          <a:bodyPr wrap="square" rtlCol="0">
            <a:spAutoFit/>
          </a:bodyPr>
          <a:lstStyle/>
          <a:p>
            <a:r>
              <a:rPr lang="fr-FR" sz="1000" b="1" dirty="0"/>
              <a:t>Disponible au lien suivant </a:t>
            </a:r>
            <a:r>
              <a:rPr lang="fr-FR" sz="1000" dirty="0"/>
              <a:t>:</a:t>
            </a:r>
          </a:p>
        </p:txBody>
      </p:sp>
      <p:pic>
        <p:nvPicPr>
          <p:cNvPr id="3" name="Image 2" descr="Capture d’écran 2016-06-29 à 13.29.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124744"/>
            <a:ext cx="5400600" cy="5677136"/>
          </a:xfrm>
          <a:prstGeom prst="rect">
            <a:avLst/>
          </a:prstGeom>
        </p:spPr>
      </p:pic>
    </p:spTree>
    <p:extLst>
      <p:ext uri="{BB962C8B-B14F-4D97-AF65-F5344CB8AC3E}">
        <p14:creationId xmlns:p14="http://schemas.microsoft.com/office/powerpoint/2010/main" val="3317825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BILAN PRESSE ET COMMUNICATION</a:t>
            </a:r>
          </a:p>
        </p:txBody>
      </p:sp>
      <p:sp>
        <p:nvSpPr>
          <p:cNvPr id="9" name="Espace réservé du contenu 6"/>
          <p:cNvSpPr txBox="1">
            <a:spLocks/>
          </p:cNvSpPr>
          <p:nvPr/>
        </p:nvSpPr>
        <p:spPr>
          <a:xfrm>
            <a:off x="428400" y="824400"/>
            <a:ext cx="8678198" cy="35719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a:t>
            </a:fld>
            <a:endParaRPr lang="fr-FR" dirty="0"/>
          </a:p>
        </p:txBody>
      </p:sp>
      <p:sp>
        <p:nvSpPr>
          <p:cNvPr id="2" name="ZoneTexte 1"/>
          <p:cNvSpPr txBox="1"/>
          <p:nvPr/>
        </p:nvSpPr>
        <p:spPr>
          <a:xfrm>
            <a:off x="611560" y="1412776"/>
            <a:ext cx="6624736" cy="4801314"/>
          </a:xfrm>
          <a:prstGeom prst="rect">
            <a:avLst/>
          </a:prstGeom>
          <a:noFill/>
        </p:spPr>
        <p:txBody>
          <a:bodyPr wrap="square" rtlCol="0">
            <a:spAutoFit/>
          </a:bodyPr>
          <a:lstStyle/>
          <a:p>
            <a:r>
              <a:rPr lang="fr-FR" b="1" dirty="0">
                <a:solidFill>
                  <a:srgbClr val="92D050"/>
                </a:solidFill>
                <a:latin typeface="Microsoft New Tai Lue" panose="020B0502040204020203" pitchFamily="34" charset="0"/>
                <a:cs typeface="Microsoft New Tai Lue" panose="020B0502040204020203" pitchFamily="34" charset="0"/>
              </a:rPr>
              <a:t>2016 : </a:t>
            </a:r>
          </a:p>
          <a:p>
            <a:endParaRPr lang="fr-FR" b="1" dirty="0">
              <a:solidFill>
                <a:srgbClr val="92D050"/>
              </a:solidFill>
              <a:latin typeface="Microsoft New Tai Lue" panose="020B0502040204020203" pitchFamily="34" charset="0"/>
              <a:cs typeface="Microsoft New Tai Lue" panose="020B0502040204020203" pitchFamily="34" charset="0"/>
            </a:endParaRPr>
          </a:p>
          <a:p>
            <a:endParaRPr lang="fr-FR" b="1" dirty="0">
              <a:solidFill>
                <a:srgbClr val="92D050"/>
              </a:solidFill>
              <a:latin typeface="Microsoft New Tai Lue" panose="020B0502040204020203" pitchFamily="34" charset="0"/>
              <a:cs typeface="Microsoft New Tai Lue" panose="020B0502040204020203" pitchFamily="34" charset="0"/>
            </a:endParaRPr>
          </a:p>
          <a:p>
            <a:r>
              <a:rPr lang="fr-FR" b="1" dirty="0">
                <a:solidFill>
                  <a:srgbClr val="92D050"/>
                </a:solidFill>
                <a:latin typeface="Microsoft New Tai Lue" panose="020B0502040204020203" pitchFamily="34" charset="0"/>
                <a:cs typeface="Microsoft New Tai Lue" panose="020B0502040204020203" pitchFamily="34" charset="0"/>
              </a:rPr>
              <a:t>2015 : </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35 articles ou citations dans la presse</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1 interview TV</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Twitter : 195 abonnés et plus de 350 tweets</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LinkedIn : Création du compte en juin 2015</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Organisation de 4 conférences OID</a:t>
            </a:r>
          </a:p>
          <a:p>
            <a:endParaRPr lang="fr-FR" dirty="0">
              <a:latin typeface="Microsoft New Tai Lue" panose="020B0502040204020203" pitchFamily="34" charset="0"/>
              <a:cs typeface="Microsoft New Tai Lue" panose="020B0502040204020203" pitchFamily="34" charset="0"/>
            </a:endParaRPr>
          </a:p>
          <a:p>
            <a:r>
              <a:rPr lang="fr-FR" b="1" dirty="0">
                <a:solidFill>
                  <a:srgbClr val="92D050"/>
                </a:solidFill>
                <a:latin typeface="Microsoft New Tai Lue" panose="020B0502040204020203" pitchFamily="34" charset="0"/>
                <a:cs typeface="Microsoft New Tai Lue" panose="020B0502040204020203" pitchFamily="34" charset="0"/>
              </a:rPr>
              <a:t>2014</a:t>
            </a:r>
            <a:r>
              <a:rPr lang="fr-FR" dirty="0">
                <a:latin typeface="Microsoft New Tai Lue" panose="020B0502040204020203" pitchFamily="34" charset="0"/>
                <a:cs typeface="Microsoft New Tai Lue" panose="020B0502040204020203" pitchFamily="34" charset="0"/>
              </a:rPr>
              <a:t> : </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25 articles ou citations dans la presse</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Organisation de 2 conférences OID</a:t>
            </a:r>
          </a:p>
          <a:p>
            <a:endParaRPr lang="fr-FR" dirty="0">
              <a:latin typeface="Microsoft New Tai Lue" panose="020B0502040204020203" pitchFamily="34" charset="0"/>
              <a:cs typeface="Microsoft New Tai Lue" panose="020B0502040204020203" pitchFamily="34" charset="0"/>
            </a:endParaRPr>
          </a:p>
          <a:p>
            <a:r>
              <a:rPr lang="fr-FR" b="1" dirty="0">
                <a:solidFill>
                  <a:srgbClr val="92D050"/>
                </a:solidFill>
                <a:latin typeface="Microsoft New Tai Lue" panose="020B0502040204020203" pitchFamily="34" charset="0"/>
                <a:cs typeface="Microsoft New Tai Lue" panose="020B0502040204020203" pitchFamily="34" charset="0"/>
              </a:rPr>
              <a:t>2013</a:t>
            </a:r>
            <a:r>
              <a:rPr lang="fr-FR" dirty="0">
                <a:latin typeface="Microsoft New Tai Lue" panose="020B0502040204020203" pitchFamily="34" charset="0"/>
                <a:cs typeface="Microsoft New Tai Lue" panose="020B0502040204020203" pitchFamily="34" charset="0"/>
              </a:rPr>
              <a:t> : </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37 articles ou citation dans la presse</a:t>
            </a:r>
          </a:p>
          <a:p>
            <a:pPr marL="285750" indent="-285750">
              <a:buFontTx/>
              <a:buChar char="-"/>
            </a:pPr>
            <a:r>
              <a:rPr lang="fr-FR" dirty="0">
                <a:solidFill>
                  <a:schemeClr val="bg1">
                    <a:lumMod val="50000"/>
                  </a:schemeClr>
                </a:solidFill>
                <a:latin typeface="Microsoft New Tai Lue" panose="020B0502040204020203" pitchFamily="34" charset="0"/>
                <a:cs typeface="Microsoft New Tai Lue" panose="020B0502040204020203" pitchFamily="34" charset="0"/>
              </a:rPr>
              <a:t>Organisation d’1 conférence OID</a:t>
            </a:r>
          </a:p>
        </p:txBody>
      </p:sp>
    </p:spTree>
    <p:extLst>
      <p:ext uri="{BB962C8B-B14F-4D97-AF65-F5344CB8AC3E}">
        <p14:creationId xmlns:p14="http://schemas.microsoft.com/office/powerpoint/2010/main" val="2721602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396000"/>
            <a:ext cx="8856984" cy="439200"/>
          </a:xfrm>
        </p:spPr>
        <p:txBody>
          <a:bodyPr>
            <a:normAutofit fontScale="90000"/>
          </a:bodyPr>
          <a:lstStyle/>
          <a:p>
            <a:r>
              <a:rPr lang="fr-FR" dirty="0"/>
              <a:t>ACTU – </a:t>
            </a:r>
            <a:r>
              <a:rPr lang="fr-FR" dirty="0" err="1"/>
              <a:t>Big</a:t>
            </a:r>
            <a:r>
              <a:rPr lang="fr-FR" dirty="0"/>
              <a:t> data et énergie : une relation qui marche dans le secteur immobilier</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Datanergy</a:t>
            </a:r>
            <a:r>
              <a:rPr lang="fr-FR" sz="1600" b="1" dirty="0">
                <a:solidFill>
                  <a:srgbClr val="92D050"/>
                </a:solidFill>
                <a:latin typeface="Microsoft New Tai Lue"/>
                <a:cs typeface="Microsoft New Tai Lue" pitchFamily="34" charset="0"/>
              </a:rPr>
              <a:t> – 31/05</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20</a:t>
            </a:fld>
            <a:endParaRPr lang="fr-FR" dirty="0"/>
          </a:p>
        </p:txBody>
      </p:sp>
      <p:sp>
        <p:nvSpPr>
          <p:cNvPr id="11" name="ZoneTexte 10"/>
          <p:cNvSpPr txBox="1"/>
          <p:nvPr/>
        </p:nvSpPr>
        <p:spPr>
          <a:xfrm>
            <a:off x="5724128" y="6197242"/>
            <a:ext cx="3024336" cy="400110"/>
          </a:xfrm>
          <a:prstGeom prst="rect">
            <a:avLst/>
          </a:prstGeom>
          <a:noFill/>
        </p:spPr>
        <p:txBody>
          <a:bodyPr wrap="square" rtlCol="0">
            <a:spAutoFit/>
          </a:bodyPr>
          <a:lstStyle/>
          <a:p>
            <a:r>
              <a:rPr lang="fr-FR" sz="1000" b="1" dirty="0"/>
              <a:t>Disponible au lien suivant </a:t>
            </a:r>
            <a:r>
              <a:rPr lang="fr-FR" sz="1000" dirty="0"/>
              <a:t>: http://</a:t>
            </a:r>
            <a:r>
              <a:rPr lang="fr-FR" sz="1000" dirty="0" err="1"/>
              <a:t>www.datanergy.fr</a:t>
            </a:r>
            <a:r>
              <a:rPr lang="fr-FR" sz="1000" dirty="0"/>
              <a:t>/2016/05/31/</a:t>
            </a:r>
            <a:r>
              <a:rPr lang="fr-FR" sz="1000" dirty="0" err="1"/>
              <a:t>big</a:t>
            </a:r>
            <a:r>
              <a:rPr lang="fr-FR" sz="1000" dirty="0"/>
              <a:t>-data-</a:t>
            </a:r>
            <a:r>
              <a:rPr lang="fr-FR" sz="1000" dirty="0" err="1"/>
              <a:t>energie</a:t>
            </a:r>
            <a:r>
              <a:rPr lang="fr-FR" sz="1000" dirty="0"/>
              <a:t>-secteur-immobilier/</a:t>
            </a:r>
          </a:p>
        </p:txBody>
      </p:sp>
      <p:pic>
        <p:nvPicPr>
          <p:cNvPr id="3" name="Image 2" descr="Capture d’écran 2016-06-14 à 12.50.3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196752"/>
            <a:ext cx="5076056" cy="1594869"/>
          </a:xfrm>
          <a:prstGeom prst="rect">
            <a:avLst/>
          </a:prstGeom>
        </p:spPr>
      </p:pic>
      <p:sp>
        <p:nvSpPr>
          <p:cNvPr id="5" name="Rectangle 4"/>
          <p:cNvSpPr/>
          <p:nvPr/>
        </p:nvSpPr>
        <p:spPr>
          <a:xfrm>
            <a:off x="467544" y="2780928"/>
            <a:ext cx="5040560" cy="3785652"/>
          </a:xfrm>
          <a:prstGeom prst="rect">
            <a:avLst/>
          </a:prstGeom>
        </p:spPr>
        <p:txBody>
          <a:bodyPr wrap="square">
            <a:spAutoFit/>
          </a:bodyPr>
          <a:lstStyle/>
          <a:p>
            <a:r>
              <a:rPr lang="fr-FR" sz="1000" dirty="0"/>
              <a:t>Gérard </a:t>
            </a:r>
            <a:r>
              <a:rPr lang="fr-FR" sz="1000" dirty="0" err="1"/>
              <a:t>Degli-Esposti</a:t>
            </a:r>
            <a:r>
              <a:rPr lang="fr-FR" sz="1000" dirty="0"/>
              <a:t> est directeur de l’ISR immobilier à la Française REM et président de l’Observatoire de l’Immobilier Durable. En tant qu’acteur et observateur de l’écosystème immobilier depuis près de 20 ans, </a:t>
            </a:r>
            <a:r>
              <a:rPr lang="fr-FR" sz="1000" dirty="0" err="1"/>
              <a:t>Datanergy</a:t>
            </a:r>
            <a:r>
              <a:rPr lang="fr-FR" sz="1000" dirty="0"/>
              <a:t> a souhaité recueillir sa vision sur l’irruption du </a:t>
            </a:r>
            <a:r>
              <a:rPr lang="fr-FR" sz="1000" dirty="0" err="1"/>
              <a:t>Big</a:t>
            </a:r>
            <a:r>
              <a:rPr lang="fr-FR" sz="1000" dirty="0"/>
              <a:t> Data dans le secteur immobilier et ses conséquences.</a:t>
            </a:r>
          </a:p>
          <a:p>
            <a:r>
              <a:rPr lang="fr-FR" sz="1000" dirty="0"/>
              <a:t> </a:t>
            </a:r>
          </a:p>
          <a:p>
            <a:r>
              <a:rPr lang="fr-FR" sz="1000" b="1" dirty="0"/>
              <a:t>Depuis quand la Data a-t-elle pris une place prépondérante dans l’immobilier ?</a:t>
            </a:r>
            <a:endParaRPr lang="fr-FR" sz="1000" dirty="0"/>
          </a:p>
          <a:p>
            <a:r>
              <a:rPr lang="fr-FR" sz="1000" dirty="0"/>
              <a:t>En France, des réglementations successives (loi Grenelle, loi Grenelle II, loi de transition énergétique, etc.), ont posé un cadre incitatif en vue d’une amélioration de la performance énergétique dans l’immobilier. Dès 2010, on a compris qu’il fallait commencer à mesurer la performance énergétique de l’immobilier et donc créer de la donnée pour établir des indicateurs. Des campagnes d’installation de compteurs ou d’audits énergétiques ont alors été lancées, donnant ainsi l’occasion de passer en revue les équipements en place. Les bases de données techniques qui en ont découlé se sont vite avérées énormes et difficiles à exploiter.</a:t>
            </a:r>
          </a:p>
          <a:p>
            <a:r>
              <a:rPr lang="fr-FR" sz="1000" dirty="0"/>
              <a:t> </a:t>
            </a:r>
          </a:p>
          <a:p>
            <a:r>
              <a:rPr lang="fr-FR" sz="1000" b="1" dirty="0"/>
              <a:t>La mesure de la performance a-t-elle permis d’accroitre l’efficacité énergétique dans l’immobilier ?</a:t>
            </a:r>
            <a:endParaRPr lang="fr-FR" sz="1000" dirty="0"/>
          </a:p>
          <a:p>
            <a:r>
              <a:rPr lang="fr-FR" sz="1000" dirty="0"/>
              <a:t>Non. Le secteur entier s’est mis à générer des données, publier des indicateurs pour arriver à des conclusions bien décevantes. Les indicateurs montaient ou descendaient de quelques points tous les ans sans qu’ils aient beaucoup de prises avec la réalité du terrain. La difficulté à collecter les données, les croiser ou à neutraliser les éléments impactant la performance (météo ou taux de vacances variables d’une année sur l’autre par exemple) ont fait de la mesure un débat d’experts bien loin de l’outil de pilotage de performance environnementale attendue.</a:t>
            </a:r>
          </a:p>
        </p:txBody>
      </p:sp>
      <p:sp>
        <p:nvSpPr>
          <p:cNvPr id="12" name="Rectangle 11"/>
          <p:cNvSpPr/>
          <p:nvPr/>
        </p:nvSpPr>
        <p:spPr>
          <a:xfrm>
            <a:off x="5508104" y="2780928"/>
            <a:ext cx="3312368" cy="2554545"/>
          </a:xfrm>
          <a:prstGeom prst="rect">
            <a:avLst/>
          </a:prstGeom>
        </p:spPr>
        <p:txBody>
          <a:bodyPr wrap="square">
            <a:spAutoFit/>
          </a:bodyPr>
          <a:lstStyle/>
          <a:p>
            <a:r>
              <a:rPr lang="fr-FR" sz="1000" b="1" dirty="0"/>
              <a:t>Comment le </a:t>
            </a:r>
            <a:r>
              <a:rPr lang="fr-FR" sz="1000" b="1" dirty="0" err="1"/>
              <a:t>Big</a:t>
            </a:r>
            <a:r>
              <a:rPr lang="fr-FR" sz="1000" b="1" dirty="0"/>
              <a:t> Data va-t-il changer la donne selon vous ?</a:t>
            </a:r>
            <a:endParaRPr lang="fr-FR" sz="1000" dirty="0"/>
          </a:p>
          <a:p>
            <a:r>
              <a:rPr lang="fr-FR" sz="1000" dirty="0"/>
              <a:t>Aujourd’hui, grâce au </a:t>
            </a:r>
            <a:r>
              <a:rPr lang="fr-FR" sz="1000" dirty="0" err="1"/>
              <a:t>Big</a:t>
            </a:r>
            <a:r>
              <a:rPr lang="fr-FR" sz="1000" dirty="0"/>
              <a:t> Data et plus généralement à toutes les technologies de « Data-</a:t>
            </a:r>
            <a:r>
              <a:rPr lang="fr-FR" sz="1000" dirty="0" err="1"/>
              <a:t>Analytics</a:t>
            </a:r>
            <a:r>
              <a:rPr lang="fr-FR" sz="1000" dirty="0"/>
              <a:t> », il est possible de traiter et de croiser de très grands nombres de données pour obtenir des analyses plus claires, plus rapides, plus précises qui intègrent des données complexes. On va enfin pouvoir sortir de la mesure, obtenir une vision claire de notre patrimoine et s’attaquer directement aux problématiques les plus </a:t>
            </a:r>
            <a:r>
              <a:rPr lang="fr-FR" sz="1000" dirty="0" err="1"/>
              <a:t>impactantes</a:t>
            </a:r>
            <a:r>
              <a:rPr lang="fr-FR" sz="1000" dirty="0"/>
              <a:t>.</a:t>
            </a:r>
          </a:p>
          <a:p>
            <a:r>
              <a:rPr lang="fr-FR" sz="1000" dirty="0"/>
              <a:t>Au-delà de la performance environnementale, le </a:t>
            </a:r>
            <a:r>
              <a:rPr lang="fr-FR" sz="1000" dirty="0" err="1"/>
              <a:t>Big</a:t>
            </a:r>
            <a:r>
              <a:rPr lang="fr-FR" sz="1000" dirty="0"/>
              <a:t> Data fait partie des éléments incontournables qui permettront à l’immobilier de demain de se réinventer. Je suis impatient de voir ses applications dans de nouveaux champs comme la conception de l’immeuble de demain. J’envisage d’ailleurs de lancer une expérimentation dans ce sens au sein de La Française REM. Affaire à suivre.</a:t>
            </a:r>
          </a:p>
        </p:txBody>
      </p:sp>
    </p:spTree>
    <p:extLst>
      <p:ext uri="{BB962C8B-B14F-4D97-AF65-F5344CB8AC3E}">
        <p14:creationId xmlns:p14="http://schemas.microsoft.com/office/powerpoint/2010/main" val="3867640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396000"/>
            <a:ext cx="8856984" cy="439200"/>
          </a:xfrm>
        </p:spPr>
        <p:txBody>
          <a:bodyPr>
            <a:normAutofit/>
          </a:bodyPr>
          <a:lstStyle/>
          <a:p>
            <a:r>
              <a:rPr lang="fr-FR" dirty="0"/>
              <a:t>CONFERENCE – Confort et bien-être dans l’immobilier tertiaire</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La Française - Stratégies &amp; Durabilité – juin 2016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21</a:t>
            </a:fld>
            <a:endParaRPr lang="fr-FR" dirty="0"/>
          </a:p>
        </p:txBody>
      </p:sp>
      <p:sp>
        <p:nvSpPr>
          <p:cNvPr id="11" name="ZoneTexte 10"/>
          <p:cNvSpPr txBox="1"/>
          <p:nvPr/>
        </p:nvSpPr>
        <p:spPr>
          <a:xfrm>
            <a:off x="5724128" y="6021288"/>
            <a:ext cx="3024336" cy="553998"/>
          </a:xfrm>
          <a:prstGeom prst="rect">
            <a:avLst/>
          </a:prstGeom>
          <a:noFill/>
        </p:spPr>
        <p:txBody>
          <a:bodyPr wrap="square" rtlCol="0">
            <a:spAutoFit/>
          </a:bodyPr>
          <a:lstStyle/>
          <a:p>
            <a:r>
              <a:rPr lang="fr-FR" sz="1000" b="1" dirty="0"/>
              <a:t>Disponible au lien suivant </a:t>
            </a:r>
            <a:r>
              <a:rPr lang="fr-FR" sz="1000" dirty="0"/>
              <a:t>: </a:t>
            </a:r>
            <a:r>
              <a:rPr lang="fr-FR" sz="1000" dirty="0" err="1"/>
              <a:t>https</a:t>
            </a:r>
            <a:r>
              <a:rPr lang="fr-FR" sz="1000" dirty="0"/>
              <a:t>://</a:t>
            </a:r>
            <a:r>
              <a:rPr lang="fr-FR" sz="1000" dirty="0" err="1"/>
              <a:t>www.lafrancaise-group.com</a:t>
            </a:r>
            <a:r>
              <a:rPr lang="fr-FR" sz="1000" dirty="0"/>
              <a:t>/</a:t>
            </a:r>
            <a:r>
              <a:rPr lang="fr-FR" sz="1000" dirty="0" err="1"/>
              <a:t>fileadmin</a:t>
            </a:r>
            <a:r>
              <a:rPr lang="fr-FR" sz="1000" dirty="0"/>
              <a:t>/docs/</a:t>
            </a:r>
            <a:r>
              <a:rPr lang="fr-FR" sz="1000" dirty="0" err="1"/>
              <a:t>Strategies_et_Durabilite</a:t>
            </a:r>
            <a:r>
              <a:rPr lang="fr-FR" sz="1000" dirty="0"/>
              <a:t>/Strategie_et_durabilite_20160630.pdf</a:t>
            </a:r>
          </a:p>
        </p:txBody>
      </p:sp>
      <p:pic>
        <p:nvPicPr>
          <p:cNvPr id="7" name="Image 6" descr="Capture d’écran 2016-07-04 à 09.45.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67" y="1196752"/>
            <a:ext cx="3930309" cy="5353352"/>
          </a:xfrm>
          <a:prstGeom prst="rect">
            <a:avLst/>
          </a:prstGeom>
        </p:spPr>
      </p:pic>
      <p:pic>
        <p:nvPicPr>
          <p:cNvPr id="8" name="Image 7" descr="Capture d’écran 2016-07-04 à 09.45.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998" y="2348880"/>
            <a:ext cx="3595442" cy="3672408"/>
          </a:xfrm>
          <a:prstGeom prst="rect">
            <a:avLst/>
          </a:prstGeom>
        </p:spPr>
      </p:pic>
    </p:spTree>
    <p:extLst>
      <p:ext uri="{BB962C8B-B14F-4D97-AF65-F5344CB8AC3E}">
        <p14:creationId xmlns:p14="http://schemas.microsoft.com/office/powerpoint/2010/main" val="2148494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396000"/>
            <a:ext cx="8856984" cy="439200"/>
          </a:xfrm>
        </p:spPr>
        <p:txBody>
          <a:bodyPr>
            <a:normAutofit/>
          </a:bodyPr>
          <a:lstStyle/>
          <a:p>
            <a:r>
              <a:rPr lang="fr-FR" dirty="0"/>
              <a:t>ACTU – Lancement du Hub tertiaire</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Hub tertiaire – 08/06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22</a:t>
            </a:fld>
            <a:endParaRPr lang="fr-FR" dirty="0"/>
          </a:p>
        </p:txBody>
      </p:sp>
      <p:pic>
        <p:nvPicPr>
          <p:cNvPr id="2" name="Image 1" descr="Capture d’écran 2016-06-29 à 19.22.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743" y="836712"/>
            <a:ext cx="6614689" cy="5688632"/>
          </a:xfrm>
          <a:prstGeom prst="rect">
            <a:avLst/>
          </a:prstGeom>
        </p:spPr>
      </p:pic>
      <p:sp>
        <p:nvSpPr>
          <p:cNvPr id="11" name="ZoneTexte 10"/>
          <p:cNvSpPr txBox="1"/>
          <p:nvPr/>
        </p:nvSpPr>
        <p:spPr>
          <a:xfrm>
            <a:off x="6876256" y="5877272"/>
            <a:ext cx="2160240" cy="707886"/>
          </a:xfrm>
          <a:prstGeom prst="rect">
            <a:avLst/>
          </a:prstGeom>
          <a:noFill/>
        </p:spPr>
        <p:txBody>
          <a:bodyPr wrap="square" rtlCol="0">
            <a:spAutoFit/>
          </a:bodyPr>
          <a:lstStyle/>
          <a:p>
            <a:r>
              <a:rPr lang="fr-FR" sz="1000" b="1" dirty="0"/>
              <a:t>Disponible au lien suivant </a:t>
            </a:r>
            <a:r>
              <a:rPr lang="fr-FR" sz="1000" dirty="0"/>
              <a:t>: http://</a:t>
            </a:r>
            <a:r>
              <a:rPr lang="fr-FR" sz="1000" dirty="0" err="1"/>
              <a:t>www.hubtertiaire.paris</a:t>
            </a:r>
            <a:r>
              <a:rPr lang="fr-FR" sz="1000" dirty="0"/>
              <a:t>/</a:t>
            </a:r>
            <a:r>
              <a:rPr lang="fr-FR" sz="1000" dirty="0" err="1"/>
              <a:t>mediatheque</a:t>
            </a:r>
            <a:r>
              <a:rPr lang="fr-FR" sz="1000" dirty="0"/>
              <a:t>/tous/article/article-lancement-du-hub-tertiaire</a:t>
            </a:r>
          </a:p>
        </p:txBody>
      </p:sp>
    </p:spTree>
    <p:extLst>
      <p:ext uri="{BB962C8B-B14F-4D97-AF65-F5344CB8AC3E}">
        <p14:creationId xmlns:p14="http://schemas.microsoft.com/office/powerpoint/2010/main" val="2571093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396000"/>
            <a:ext cx="8856984" cy="439200"/>
          </a:xfrm>
        </p:spPr>
        <p:txBody>
          <a:bodyPr>
            <a:normAutofit/>
          </a:bodyPr>
          <a:lstStyle/>
          <a:p>
            <a:r>
              <a:rPr lang="fr-FR" dirty="0"/>
              <a:t>CONFERENCE – Neutralité carbone et ville de demain, où en est-on ? </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Institut de l’Economie Circulaire – 14/06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23</a:t>
            </a:fld>
            <a:endParaRPr lang="fr-FR" dirty="0"/>
          </a:p>
        </p:txBody>
      </p:sp>
      <p:sp>
        <p:nvSpPr>
          <p:cNvPr id="11" name="ZoneTexte 10"/>
          <p:cNvSpPr txBox="1"/>
          <p:nvPr/>
        </p:nvSpPr>
        <p:spPr>
          <a:xfrm>
            <a:off x="3851920" y="6485274"/>
            <a:ext cx="5256584" cy="400110"/>
          </a:xfrm>
          <a:prstGeom prst="rect">
            <a:avLst/>
          </a:prstGeom>
          <a:noFill/>
        </p:spPr>
        <p:txBody>
          <a:bodyPr wrap="square" rtlCol="0">
            <a:spAutoFit/>
          </a:bodyPr>
          <a:lstStyle/>
          <a:p>
            <a:r>
              <a:rPr lang="fr-FR" sz="1000" b="1" dirty="0"/>
              <a:t>Disponible au lien suivant </a:t>
            </a:r>
            <a:r>
              <a:rPr lang="fr-FR" sz="1000" dirty="0"/>
              <a:t>: http://</a:t>
            </a:r>
            <a:r>
              <a:rPr lang="fr-FR" sz="1000" dirty="0" err="1"/>
              <a:t>www.institut-economie-circulaire.fr</a:t>
            </a:r>
            <a:r>
              <a:rPr lang="fr-FR" sz="1000" dirty="0"/>
              <a:t>/Neutralite-Carbone-et-ville-de-demain-ou-en-est-on_a1165.html</a:t>
            </a:r>
          </a:p>
        </p:txBody>
      </p:sp>
      <p:graphicFrame>
        <p:nvGraphicFramePr>
          <p:cNvPr id="14" name="Objet 13"/>
          <p:cNvGraphicFramePr>
            <a:graphicFrameLocks noChangeAspect="1"/>
          </p:cNvGraphicFramePr>
          <p:nvPr>
            <p:extLst>
              <p:ext uri="{D42A27DB-BD31-4B8C-83A1-F6EECF244321}">
                <p14:modId xmlns:p14="http://schemas.microsoft.com/office/powerpoint/2010/main" val="4259912628"/>
              </p:ext>
            </p:extLst>
          </p:nvPr>
        </p:nvGraphicFramePr>
        <p:xfrm>
          <a:off x="179512" y="1134740"/>
          <a:ext cx="5753100" cy="2654300"/>
        </p:xfrm>
        <a:graphic>
          <a:graphicData uri="http://schemas.openxmlformats.org/presentationml/2006/ole">
            <mc:AlternateContent xmlns:mc="http://schemas.openxmlformats.org/markup-compatibility/2006">
              <mc:Choice xmlns:v="urn:schemas-microsoft-com:vml" Requires="v">
                <p:oleObj spid="_x0000_s1089" name="Document" r:id="rId3" imgW="5753100" imgH="2654300" progId="Word.Document.12">
                  <p:embed/>
                </p:oleObj>
              </mc:Choice>
              <mc:Fallback>
                <p:oleObj name="Document" r:id="rId3" imgW="5753100" imgH="2654300" progId="Word.Document.12">
                  <p:embed/>
                  <p:pic>
                    <p:nvPicPr>
                      <p:cNvPr id="0" name=""/>
                      <p:cNvPicPr/>
                      <p:nvPr/>
                    </p:nvPicPr>
                    <p:blipFill>
                      <a:blip r:embed="rId4"/>
                      <a:stretch>
                        <a:fillRect/>
                      </a:stretch>
                    </p:blipFill>
                    <p:spPr>
                      <a:xfrm>
                        <a:off x="179512" y="1134740"/>
                        <a:ext cx="5753100" cy="2654300"/>
                      </a:xfrm>
                      <a:prstGeom prst="rect">
                        <a:avLst/>
                      </a:prstGeom>
                    </p:spPr>
                  </p:pic>
                </p:oleObj>
              </mc:Fallback>
            </mc:AlternateContent>
          </a:graphicData>
        </a:graphic>
      </p:graphicFrame>
      <p:sp>
        <p:nvSpPr>
          <p:cNvPr id="15" name="Rectangle 14"/>
          <p:cNvSpPr/>
          <p:nvPr/>
        </p:nvSpPr>
        <p:spPr>
          <a:xfrm>
            <a:off x="107504" y="3789040"/>
            <a:ext cx="4572000" cy="2862322"/>
          </a:xfrm>
          <a:prstGeom prst="rect">
            <a:avLst/>
          </a:prstGeom>
        </p:spPr>
        <p:txBody>
          <a:bodyPr>
            <a:spAutoFit/>
          </a:bodyPr>
          <a:lstStyle/>
          <a:p>
            <a:r>
              <a:rPr lang="fr-FR" sz="1000" dirty="0">
                <a:effectLst>
                  <a:outerShdw blurRad="50800" dist="38100" dir="2700000" algn="tl">
                    <a:srgbClr val="000000">
                      <a:alpha val="40000"/>
                    </a:srgbClr>
                  </a:outerShdw>
                </a:effectLst>
              </a:rPr>
              <a:t>Dans le cadre du hub tertiaire, l'Observatoire de l’Immobilier Durable (OID), l'Agence Parisienne du Climat et la Ville de Paris vous invitent le 22 juin à 17h15 à une conférence sur l'enjeu bas carbone pour la Ville de Paris. </a:t>
            </a:r>
            <a:endParaRPr lang="fr-FR" sz="1000" dirty="0"/>
          </a:p>
          <a:p>
            <a:r>
              <a:rPr lang="fr-FR" sz="1000" dirty="0">
                <a:effectLst>
                  <a:outerShdw blurRad="50800" dist="38100" dir="2700000" algn="tl">
                    <a:srgbClr val="000000">
                      <a:alpha val="40000"/>
                    </a:srgbClr>
                  </a:outerShdw>
                </a:effectLst>
              </a:rPr>
              <a:t>L’immobilier occupe une place centrale pour une ville résiliente et bas carbone. Les solutions sont spécifiques à chaque ville, aux concepts globaux correspondent des approches locales: l’économie circulaire à toutes les échelles, la mobilité durable, la ville interconnectée, l’économie de partage. Ainsi, c’est par toutes ces initiatives que nous tenterons d’imaginer la neutralité carbone de la ville de demain. </a:t>
            </a:r>
            <a:endParaRPr lang="fr-FR" sz="1000" dirty="0"/>
          </a:p>
          <a:p>
            <a:r>
              <a:rPr lang="fr-FR" sz="1000" dirty="0">
                <a:effectLst>
                  <a:outerShdw blurRad="50800" dist="38100" dir="2700000" algn="tl">
                    <a:srgbClr val="000000">
                      <a:alpha val="40000"/>
                    </a:srgbClr>
                  </a:outerShdw>
                </a:effectLst>
              </a:rPr>
              <a:t>Après une introduction par la Ville de Paris concernant l’enjeu tertiaire et les politiques qui s’y appliquent, des experts interviendront sur la thématique Réhabilitation et démolition, pour présenter des études de cas et les enjeux de la future réglementation pour réduire l’empreinte carbone de l’immobilier. Une table ronde permettra ensuite de présenter des pistes d’action sur un ensemble de thématiques dont la mobilité et l’économie circulaire. </a:t>
            </a:r>
            <a:endParaRPr lang="fr-FR" sz="1000" dirty="0"/>
          </a:p>
          <a:p>
            <a:r>
              <a:rPr lang="fr-FR" sz="1000" dirty="0">
                <a:effectLst>
                  <a:outerShdw blurRad="50800" dist="38100" dir="2700000" algn="tl">
                    <a:srgbClr val="000000">
                      <a:alpha val="40000"/>
                    </a:srgbClr>
                  </a:outerShdw>
                </a:effectLst>
              </a:rPr>
              <a:t>L'inscription à la conférence est obligatoire et </a:t>
            </a:r>
            <a:r>
              <a:rPr lang="fr-FR" sz="1000" dirty="0">
                <a:effectLst>
                  <a:outerShdw blurRad="50800" dist="38100" dir="2700000" algn="tl">
                    <a:srgbClr val="000000">
                      <a:alpha val="40000"/>
                    </a:srgbClr>
                  </a:outerShdw>
                </a:effectLst>
                <a:hlinkClick r:id="rId5"/>
              </a:rPr>
              <a:t>se fait à ce lien,</a:t>
            </a:r>
            <a:r>
              <a:rPr lang="fr-FR" sz="1000" dirty="0">
                <a:effectLst>
                  <a:outerShdw blurRad="50800" dist="38100" dir="2700000" algn="tl">
                    <a:srgbClr val="000000">
                      <a:alpha val="40000"/>
                    </a:srgbClr>
                  </a:outerShdw>
                </a:effectLst>
              </a:rPr>
              <a:t> dans la limite des places disponibles. En raison de la capacité limitée des lieux, l'inscription individuelle est obligatoire. L'équipe de l'OID et l'APC sont à votre disposition pour toute information : </a:t>
            </a:r>
            <a:r>
              <a:rPr lang="fr-FR" sz="1000" dirty="0">
                <a:effectLst>
                  <a:outerShdw blurRad="50800" dist="38100" dir="2700000" algn="tl">
                    <a:srgbClr val="000000">
                      <a:alpha val="40000"/>
                    </a:srgbClr>
                  </a:outerShdw>
                </a:effectLst>
                <a:hlinkClick r:id="rId6"/>
              </a:rPr>
              <a:t>contact@o-immobilierdurable.fr</a:t>
            </a:r>
            <a:r>
              <a:rPr lang="fr-FR" sz="1000" dirty="0">
                <a:effectLst>
                  <a:outerShdw blurRad="50800" dist="38100" dir="2700000" algn="tl">
                    <a:srgbClr val="000000">
                      <a:alpha val="40000"/>
                    </a:srgbClr>
                  </a:outerShdw>
                </a:effectLst>
              </a:rPr>
              <a:t> </a:t>
            </a:r>
            <a:endParaRPr lang="fr-FR" sz="1000" dirty="0"/>
          </a:p>
        </p:txBody>
      </p:sp>
      <p:sp>
        <p:nvSpPr>
          <p:cNvPr id="17" name="Rectangle 16"/>
          <p:cNvSpPr/>
          <p:nvPr/>
        </p:nvSpPr>
        <p:spPr>
          <a:xfrm>
            <a:off x="4572000" y="801280"/>
            <a:ext cx="4572000" cy="5940088"/>
          </a:xfrm>
          <a:prstGeom prst="rect">
            <a:avLst/>
          </a:prstGeom>
        </p:spPr>
        <p:txBody>
          <a:bodyPr>
            <a:spAutoFit/>
          </a:bodyPr>
          <a:lstStyle/>
          <a:p>
            <a:r>
              <a:rPr lang="fr-FR" sz="1000" dirty="0">
                <a:effectLst>
                  <a:outerShdw blurRad="50800" dist="38100" dir="2700000" algn="tl">
                    <a:srgbClr val="000000">
                      <a:alpha val="40000"/>
                    </a:srgbClr>
                  </a:outerShdw>
                </a:effectLst>
              </a:rPr>
              <a:t>Dans le cadre du hub tertiaire, l'Observatoire de l’Immobilier Durable (OID), l'Agence Parisienne du Climat et la Ville de Paris vous invitent le 22 juin à 17h15 à une conférence sur l'enjeu bas carbone pour la Ville de Paris. </a:t>
            </a:r>
            <a:endParaRPr lang="fr-FR" sz="1000" dirty="0"/>
          </a:p>
          <a:p>
            <a:r>
              <a:rPr lang="fr-FR" sz="1000" dirty="0">
                <a:effectLst>
                  <a:outerShdw blurRad="50800" dist="38100" dir="2700000" algn="tl">
                    <a:srgbClr val="000000">
                      <a:alpha val="40000"/>
                    </a:srgbClr>
                  </a:outerShdw>
                </a:effectLst>
              </a:rPr>
              <a:t>L’immobilier occupe une place centrale pour une ville résiliente et bas carbone. Les solutions sont spécifiques à chaque ville, aux concepts globaux correspondent des approches locales: l’économie circulaire à toutes les échelles, la mobilité durable, la ville interconnectée, l’économie de partage. Ainsi, c’est par toutes ces initiatives que nous tenterons d’imaginer la neutralité carbone de la ville de demain. </a:t>
            </a:r>
            <a:endParaRPr lang="fr-FR" sz="1000" dirty="0"/>
          </a:p>
          <a:p>
            <a:r>
              <a:rPr lang="fr-FR" sz="1000" dirty="0">
                <a:effectLst>
                  <a:outerShdw blurRad="50800" dist="38100" dir="2700000" algn="tl">
                    <a:srgbClr val="000000">
                      <a:alpha val="40000"/>
                    </a:srgbClr>
                  </a:outerShdw>
                </a:effectLst>
              </a:rPr>
              <a:t>Après une introduction par la Ville de Paris concernant l’enjeu tertiaire et les politiques qui s’y appliquent, des experts interviendront sur la thématique Réhabilitation et démolition, pour présenter des études de cas et les enjeux de la future réglementation pour réduire l’empreinte carbone de l’immobilier. Une table ronde permettra ensuite de présenter des pistes d’action sur un ensemble de thématiques dont la mobilité et l’économie circulaire. </a:t>
            </a:r>
            <a:endParaRPr lang="fr-FR" sz="1000" dirty="0"/>
          </a:p>
          <a:p>
            <a:r>
              <a:rPr lang="fr-FR" sz="1000" dirty="0">
                <a:effectLst>
                  <a:outerShdw blurRad="50800" dist="38100" dir="2700000" algn="tl">
                    <a:srgbClr val="000000">
                      <a:alpha val="40000"/>
                    </a:srgbClr>
                  </a:outerShdw>
                </a:effectLst>
              </a:rPr>
              <a:t>L'inscription à la conférence est obligatoire et </a:t>
            </a:r>
            <a:r>
              <a:rPr lang="fr-FR" sz="1000" dirty="0">
                <a:effectLst>
                  <a:outerShdw blurRad="50800" dist="38100" dir="2700000" algn="tl">
                    <a:srgbClr val="000000">
                      <a:alpha val="40000"/>
                    </a:srgbClr>
                  </a:outerShdw>
                </a:effectLst>
                <a:hlinkClick r:id="rId5"/>
              </a:rPr>
              <a:t>se fait à ce lien,</a:t>
            </a:r>
            <a:r>
              <a:rPr lang="fr-FR" sz="1000" dirty="0">
                <a:effectLst>
                  <a:outerShdw blurRad="50800" dist="38100" dir="2700000" algn="tl">
                    <a:srgbClr val="000000">
                      <a:alpha val="40000"/>
                    </a:srgbClr>
                  </a:outerShdw>
                </a:effectLst>
              </a:rPr>
              <a:t> dans la limite des places disponibles. En raison de la capacité limitée des lieux, l'inscription individuelle est obligatoire. L'équipe de l'OID et l'APC sont à votre disposition pour toute information : </a:t>
            </a:r>
            <a:r>
              <a:rPr lang="fr-FR" sz="1000" dirty="0">
                <a:effectLst>
                  <a:outerShdw blurRad="50800" dist="38100" dir="2700000" algn="tl">
                    <a:srgbClr val="000000">
                      <a:alpha val="40000"/>
                    </a:srgbClr>
                  </a:outerShdw>
                </a:effectLst>
                <a:hlinkClick r:id="rId7" action="ppaction://hlinkfile"/>
              </a:rPr>
              <a:t>contact@o-immobilierdurable.fr</a:t>
            </a:r>
            <a:r>
              <a:rPr lang="fr-FR" sz="1000" dirty="0">
                <a:effectLst>
                  <a:outerShdw blurRad="50800" dist="38100" dir="2700000" algn="tl">
                    <a:srgbClr val="000000">
                      <a:alpha val="40000"/>
                    </a:srgbClr>
                  </a:outerShdw>
                </a:effectLst>
              </a:rPr>
              <a:t> </a:t>
            </a:r>
            <a:endParaRPr lang="fr-FR" sz="1000" dirty="0"/>
          </a:p>
          <a:p>
            <a:r>
              <a:rPr lang="fr-FR" sz="1000" dirty="0">
                <a:effectLst>
                  <a:outerShdw blurRad="50800" dist="38100" dir="2700000" algn="tl">
                    <a:srgbClr val="000000">
                      <a:alpha val="40000"/>
                    </a:srgbClr>
                  </a:outerShdw>
                </a:effectLst>
              </a:rPr>
              <a:t> </a:t>
            </a:r>
            <a:endParaRPr lang="fr-FR" sz="1000" dirty="0"/>
          </a:p>
          <a:p>
            <a:r>
              <a:rPr lang="fr-FR" sz="1000" dirty="0">
                <a:effectLst>
                  <a:outerShdw blurRad="50800" dist="38100" dir="2700000" algn="tl">
                    <a:srgbClr val="000000">
                      <a:alpha val="40000"/>
                    </a:srgbClr>
                  </a:outerShdw>
                </a:effectLst>
              </a:rPr>
              <a:t>Structure de la conférence  </a:t>
            </a:r>
            <a:endParaRPr lang="fr-FR" sz="1000" dirty="0"/>
          </a:p>
          <a:p>
            <a:pPr lvl="0"/>
            <a:r>
              <a:rPr lang="fr-FR" sz="1000" dirty="0">
                <a:effectLst>
                  <a:outerShdw blurRad="50800" dist="38100" dir="2700000" algn="tl">
                    <a:srgbClr val="000000">
                      <a:alpha val="40000"/>
                    </a:srgbClr>
                  </a:outerShdw>
                </a:effectLst>
              </a:rPr>
              <a:t>Introduction par Célia </a:t>
            </a:r>
            <a:r>
              <a:rPr lang="fr-FR" sz="1000" dirty="0" err="1">
                <a:effectLst>
                  <a:outerShdw blurRad="50800" dist="38100" dir="2700000" algn="tl">
                    <a:srgbClr val="000000">
                      <a:alpha val="40000"/>
                    </a:srgbClr>
                  </a:outerShdw>
                </a:effectLst>
              </a:rPr>
              <a:t>Blauel</a:t>
            </a:r>
            <a:r>
              <a:rPr lang="fr-FR" sz="1000" dirty="0">
                <a:effectLst>
                  <a:outerShdw blurRad="50800" dist="38100" dir="2700000" algn="tl">
                    <a:srgbClr val="000000">
                      <a:alpha val="40000"/>
                    </a:srgbClr>
                  </a:outerShdw>
                </a:effectLst>
              </a:rPr>
              <a:t>, Adjointe à la Maire de Paris en charge du développement durable, de l'environnement et de l'eau</a:t>
            </a:r>
            <a:endParaRPr lang="fr-FR" sz="1000" dirty="0"/>
          </a:p>
          <a:p>
            <a:pPr lvl="0"/>
            <a:r>
              <a:rPr lang="fr-FR" sz="1000" dirty="0">
                <a:effectLst>
                  <a:outerShdw blurRad="50800" dist="38100" dir="2700000" algn="tl">
                    <a:srgbClr val="000000">
                      <a:alpha val="40000"/>
                    </a:srgbClr>
                  </a:outerShdw>
                </a:effectLst>
              </a:rPr>
              <a:t>L'enjeu tertiaire pour la Ville de Paris par Yann Françoise, Responsable de la stratégie énergétique et de lutte contre le changement climatique de Paris, VILLE DE PARIS</a:t>
            </a:r>
            <a:endParaRPr lang="fr-FR" sz="1000" dirty="0"/>
          </a:p>
          <a:p>
            <a:pPr lvl="0"/>
            <a:r>
              <a:rPr lang="fr-FR" sz="1000" dirty="0">
                <a:effectLst>
                  <a:outerShdw blurRad="50800" dist="38100" dir="2700000" algn="tl">
                    <a:srgbClr val="000000">
                      <a:alpha val="40000"/>
                    </a:srgbClr>
                  </a:outerShdw>
                </a:effectLst>
              </a:rPr>
              <a:t>Le cadre normatif et réglementaire, par Loïs Moulas, Directeur général, Observatoire de l’Immobilier Durable</a:t>
            </a:r>
            <a:endParaRPr lang="fr-FR" sz="1000" dirty="0"/>
          </a:p>
          <a:p>
            <a:r>
              <a:rPr lang="fr-FR" sz="1000" dirty="0">
                <a:effectLst>
                  <a:outerShdw blurRad="50800" dist="38100" dir="2700000" algn="tl">
                    <a:srgbClr val="000000">
                      <a:alpha val="40000"/>
                    </a:srgbClr>
                  </a:outerShdw>
                </a:effectLst>
              </a:rPr>
              <a:t>Intervention d'Antoine Picon, Chercheur et professeur à l’ENPC et à Harvard </a:t>
            </a:r>
            <a:endParaRPr lang="fr-FR" sz="1000" dirty="0"/>
          </a:p>
          <a:p>
            <a:r>
              <a:rPr lang="fr-FR" sz="1000" dirty="0">
                <a:effectLst>
                  <a:outerShdw blurRad="50800" dist="38100" dir="2700000" algn="tl">
                    <a:srgbClr val="000000">
                      <a:alpha val="40000"/>
                    </a:srgbClr>
                  </a:outerShdw>
                </a:effectLst>
              </a:rPr>
              <a:t>Table-ronde autour des enjeux de l'immobilier de demain :  </a:t>
            </a:r>
            <a:endParaRPr lang="fr-FR" sz="1000" dirty="0"/>
          </a:p>
          <a:p>
            <a:pPr lvl="0"/>
            <a:r>
              <a:rPr lang="fr-FR" sz="1000" dirty="0">
                <a:effectLst>
                  <a:outerShdw blurRad="50800" dist="38100" dir="2700000" algn="tl">
                    <a:srgbClr val="000000">
                      <a:alpha val="40000"/>
                    </a:srgbClr>
                  </a:outerShdw>
                </a:effectLst>
              </a:rPr>
              <a:t>Vincent Bryant, Associé fondateur, DEEPKI</a:t>
            </a:r>
            <a:endParaRPr lang="fr-FR" sz="1000" dirty="0"/>
          </a:p>
          <a:p>
            <a:pPr lvl="0"/>
            <a:r>
              <a:rPr lang="fr-FR" sz="1000" dirty="0">
                <a:effectLst>
                  <a:outerShdw blurRad="50800" dist="38100" dir="2700000" algn="tl">
                    <a:srgbClr val="000000">
                      <a:alpha val="40000"/>
                    </a:srgbClr>
                  </a:outerShdw>
                </a:effectLst>
              </a:rPr>
              <a:t>Vincent Aurez, Expert associé, INSTITUT DE L'ECONOMIE CIRCULAIRE</a:t>
            </a:r>
            <a:endParaRPr lang="fr-FR" sz="1000" dirty="0"/>
          </a:p>
          <a:p>
            <a:pPr lvl="0"/>
            <a:r>
              <a:rPr lang="fr-FR" sz="1000" dirty="0">
                <a:effectLst>
                  <a:outerShdw blurRad="50800" dist="38100" dir="2700000" algn="tl">
                    <a:srgbClr val="000000">
                      <a:alpha val="40000"/>
                    </a:srgbClr>
                  </a:outerShdw>
                </a:effectLst>
              </a:rPr>
              <a:t>Maxime </a:t>
            </a:r>
            <a:r>
              <a:rPr lang="fr-FR" sz="1000" dirty="0" err="1">
                <a:effectLst>
                  <a:outerShdw blurRad="50800" dist="38100" dir="2700000" algn="tl">
                    <a:srgbClr val="000000">
                      <a:alpha val="40000"/>
                    </a:srgbClr>
                  </a:outerShdw>
                </a:effectLst>
              </a:rPr>
              <a:t>Lanquetuit</a:t>
            </a:r>
            <a:r>
              <a:rPr lang="fr-FR" sz="1000" dirty="0">
                <a:effectLst>
                  <a:outerShdw blurRad="50800" dist="38100" dir="2700000" algn="tl">
                    <a:srgbClr val="000000">
                      <a:alpha val="40000"/>
                    </a:srgbClr>
                  </a:outerShdw>
                </a:effectLst>
              </a:rPr>
              <a:t>, Directeur de l'Innovation et de la RSE, ALTAREA COGEDIM</a:t>
            </a:r>
            <a:endParaRPr lang="fr-FR" sz="1000" dirty="0"/>
          </a:p>
          <a:p>
            <a:pPr lvl="0"/>
            <a:r>
              <a:rPr lang="fr-FR" sz="1000" dirty="0">
                <a:effectLst>
                  <a:outerShdw blurRad="50800" dist="38100" dir="2700000" algn="tl">
                    <a:srgbClr val="000000">
                      <a:alpha val="40000"/>
                    </a:srgbClr>
                  </a:outerShdw>
                </a:effectLst>
              </a:rPr>
              <a:t>Nathanaël Mathieu, Cofondateur, LBMG</a:t>
            </a:r>
            <a:endParaRPr lang="fr-FR" sz="1000" dirty="0"/>
          </a:p>
          <a:p>
            <a:r>
              <a:rPr lang="fr-FR" sz="1000" dirty="0">
                <a:effectLst>
                  <a:outerShdw blurRad="50800" dist="38100" dir="2700000" algn="tl">
                    <a:srgbClr val="000000">
                      <a:alpha val="40000"/>
                    </a:srgbClr>
                  </a:outerShdw>
                </a:effectLst>
              </a:rPr>
              <a:t>  </a:t>
            </a:r>
            <a:endParaRPr lang="fr-FR" sz="1000" dirty="0"/>
          </a:p>
          <a:p>
            <a:r>
              <a:rPr lang="fr-FR" sz="1000" dirty="0">
                <a:effectLst>
                  <a:outerShdw blurRad="50800" dist="38100" dir="2700000" algn="tl">
                    <a:srgbClr val="000000">
                      <a:alpha val="40000"/>
                    </a:srgbClr>
                  </a:outerShdw>
                </a:effectLst>
              </a:rPr>
              <a:t>Anne Girault, Directrice de l'Agence Parisienne du Climat, conclura les échanges. </a:t>
            </a:r>
            <a:endParaRPr lang="fr-FR" sz="1000" dirty="0"/>
          </a:p>
          <a:p>
            <a:r>
              <a:rPr lang="fr-FR" sz="1000" dirty="0">
                <a:effectLst>
                  <a:outerShdw blurRad="50800" dist="38100" dir="2700000" algn="tl">
                    <a:srgbClr val="000000">
                      <a:alpha val="40000"/>
                    </a:srgbClr>
                  </a:outerShdw>
                </a:effectLst>
              </a:rPr>
              <a:t> </a:t>
            </a:r>
            <a:endParaRPr lang="fr-FR" sz="1000" dirty="0"/>
          </a:p>
          <a:p>
            <a:r>
              <a:rPr lang="fr-FR" sz="1000" dirty="0">
                <a:effectLst>
                  <a:outerShdw blurRad="50800" dist="38100" dir="2700000" algn="tl">
                    <a:srgbClr val="000000">
                      <a:alpha val="40000"/>
                    </a:srgbClr>
                  </a:outerShdw>
                </a:effectLst>
              </a:rPr>
              <a:t>Nous espérons vous voir nombreux. </a:t>
            </a:r>
            <a:endParaRPr lang="fr-FR" sz="1000" dirty="0"/>
          </a:p>
          <a:p>
            <a:r>
              <a:rPr lang="fr-FR" sz="1000" dirty="0">
                <a:effectLst>
                  <a:outerShdw blurRad="50800" dist="38100" dir="2700000" algn="tl">
                    <a:srgbClr val="000000">
                      <a:alpha val="40000"/>
                    </a:srgbClr>
                  </a:outerShdw>
                </a:effectLst>
              </a:rPr>
              <a:t> L'équipe de l'OID, l'APC et la Ville de Paris</a:t>
            </a:r>
            <a:endParaRPr lang="fr-FR" sz="1000" dirty="0"/>
          </a:p>
        </p:txBody>
      </p:sp>
    </p:spTree>
    <p:extLst>
      <p:ext uri="{BB962C8B-B14F-4D97-AF65-F5344CB8AC3E}">
        <p14:creationId xmlns:p14="http://schemas.microsoft.com/office/powerpoint/2010/main" val="413443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396000"/>
            <a:ext cx="8856984" cy="439200"/>
          </a:xfrm>
        </p:spPr>
        <p:txBody>
          <a:bodyPr>
            <a:normAutofit/>
          </a:bodyPr>
          <a:lstStyle/>
          <a:p>
            <a:r>
              <a:rPr lang="fr-FR" dirty="0"/>
              <a:t>ACTU – Conférence et Centre de ressources de l’OID</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Newsletter Ville Durable Paris &amp; Co – 15/06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24</a:t>
            </a:fld>
            <a:endParaRPr lang="fr-FR" dirty="0"/>
          </a:p>
        </p:txBody>
      </p:sp>
      <p:sp>
        <p:nvSpPr>
          <p:cNvPr id="11" name="ZoneTexte 10"/>
          <p:cNvSpPr txBox="1"/>
          <p:nvPr/>
        </p:nvSpPr>
        <p:spPr>
          <a:xfrm>
            <a:off x="7236296" y="5661248"/>
            <a:ext cx="1584176" cy="861774"/>
          </a:xfrm>
          <a:prstGeom prst="rect">
            <a:avLst/>
          </a:prstGeom>
          <a:noFill/>
        </p:spPr>
        <p:txBody>
          <a:bodyPr wrap="square" rtlCol="0">
            <a:spAutoFit/>
          </a:bodyPr>
          <a:lstStyle/>
          <a:p>
            <a:r>
              <a:rPr lang="fr-FR" sz="1000" b="1" dirty="0"/>
              <a:t>Disponible au lien suivant </a:t>
            </a:r>
            <a:r>
              <a:rPr lang="fr-FR" sz="1000" dirty="0"/>
              <a:t>: http://</a:t>
            </a:r>
            <a:r>
              <a:rPr lang="fr-FR" sz="1000" dirty="0" err="1"/>
              <a:t>public.message-business.com</a:t>
            </a:r>
            <a:r>
              <a:rPr lang="fr-FR" sz="1000" dirty="0"/>
              <a:t>/</a:t>
            </a:r>
            <a:r>
              <a:rPr lang="fr-FR" sz="1000" dirty="0" err="1"/>
              <a:t>emailing</a:t>
            </a:r>
            <a:r>
              <a:rPr lang="fr-FR" sz="1000" dirty="0"/>
              <a:t>/29555/4177/</a:t>
            </a:r>
            <a:r>
              <a:rPr lang="fr-FR" sz="1000" dirty="0" err="1"/>
              <a:t>emailing.aspx</a:t>
            </a:r>
            <a:endParaRPr lang="fr-FR" sz="1000" dirty="0"/>
          </a:p>
        </p:txBody>
      </p:sp>
      <p:pic>
        <p:nvPicPr>
          <p:cNvPr id="2" name="Image 1" descr="Capture d’écran 2016-06-15 à 12.28.16.png"/>
          <p:cNvPicPr>
            <a:picLocks noChangeAspect="1"/>
          </p:cNvPicPr>
          <p:nvPr/>
        </p:nvPicPr>
        <p:blipFill rotWithShape="1">
          <a:blip r:embed="rId2">
            <a:extLst>
              <a:ext uri="{28A0092B-C50C-407E-A947-70E740481C1C}">
                <a14:useLocalDpi xmlns:a14="http://schemas.microsoft.com/office/drawing/2010/main" val="0"/>
              </a:ext>
            </a:extLst>
          </a:blip>
          <a:srcRect b="37307"/>
          <a:stretch/>
        </p:blipFill>
        <p:spPr>
          <a:xfrm>
            <a:off x="1648578" y="3212976"/>
            <a:ext cx="5659726" cy="3384376"/>
          </a:xfrm>
          <a:prstGeom prst="rect">
            <a:avLst/>
          </a:prstGeom>
        </p:spPr>
      </p:pic>
      <p:pic>
        <p:nvPicPr>
          <p:cNvPr id="3" name="Image 2" descr="Capture d’écran 2016-06-15 à 12.28.39.png"/>
          <p:cNvPicPr>
            <a:picLocks noChangeAspect="1"/>
          </p:cNvPicPr>
          <p:nvPr/>
        </p:nvPicPr>
        <p:blipFill rotWithShape="1">
          <a:blip r:embed="rId3">
            <a:extLst>
              <a:ext uri="{28A0092B-C50C-407E-A947-70E740481C1C}">
                <a14:useLocalDpi xmlns:a14="http://schemas.microsoft.com/office/drawing/2010/main" val="0"/>
              </a:ext>
            </a:extLst>
          </a:blip>
          <a:srcRect t="9102" b="8997"/>
          <a:stretch/>
        </p:blipFill>
        <p:spPr>
          <a:xfrm>
            <a:off x="755576" y="1196752"/>
            <a:ext cx="7835900" cy="1955468"/>
          </a:xfrm>
          <a:prstGeom prst="rect">
            <a:avLst/>
          </a:prstGeom>
        </p:spPr>
      </p:pic>
    </p:spTree>
    <p:extLst>
      <p:ext uri="{BB962C8B-B14F-4D97-AF65-F5344CB8AC3E}">
        <p14:creationId xmlns:p14="http://schemas.microsoft.com/office/powerpoint/2010/main" val="426017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396000"/>
            <a:ext cx="8856984" cy="439200"/>
          </a:xfrm>
        </p:spPr>
        <p:txBody>
          <a:bodyPr>
            <a:normAutofit/>
          </a:bodyPr>
          <a:lstStyle/>
          <a:p>
            <a:r>
              <a:rPr lang="fr-FR" dirty="0"/>
              <a:t>VOYAGE D’ETUDE – 12 juillet en partenariat avec le BBP</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Newsletter BBP – 24/06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25</a:t>
            </a:fld>
            <a:endParaRPr lang="fr-FR" dirty="0"/>
          </a:p>
        </p:txBody>
      </p:sp>
      <p:sp>
        <p:nvSpPr>
          <p:cNvPr id="11" name="ZoneTexte 10"/>
          <p:cNvSpPr txBox="1"/>
          <p:nvPr/>
        </p:nvSpPr>
        <p:spPr>
          <a:xfrm>
            <a:off x="5076056" y="6165304"/>
            <a:ext cx="3672408" cy="400110"/>
          </a:xfrm>
          <a:prstGeom prst="rect">
            <a:avLst/>
          </a:prstGeom>
          <a:noFill/>
        </p:spPr>
        <p:txBody>
          <a:bodyPr wrap="square" rtlCol="0">
            <a:spAutoFit/>
          </a:bodyPr>
          <a:lstStyle/>
          <a:p>
            <a:r>
              <a:rPr lang="fr-FR" sz="1000" b="1" dirty="0"/>
              <a:t>Disponible au lien suivant </a:t>
            </a:r>
            <a:r>
              <a:rPr lang="fr-FR" sz="1000" dirty="0"/>
              <a:t>: </a:t>
            </a:r>
            <a:r>
              <a:rPr lang="de-DE" sz="1000" dirty="0"/>
              <a:t>http://us9.campaign-archive2.com/?</a:t>
            </a:r>
            <a:r>
              <a:rPr lang="de-DE" sz="1000" dirty="0" err="1"/>
              <a:t>u</a:t>
            </a:r>
            <a:r>
              <a:rPr lang="de-DE" sz="1000" dirty="0"/>
              <a:t>=e1d55934c880ca9902560566e&amp;id=d9a9d3d8e8&amp;e=adf49b0e79</a:t>
            </a:r>
            <a:endParaRPr lang="fr-FR" sz="1000" dirty="0"/>
          </a:p>
        </p:txBody>
      </p:sp>
      <p:pic>
        <p:nvPicPr>
          <p:cNvPr id="5" name="Image 4" descr="Capture d’écran 2016-06-24 à 14.26.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268760"/>
            <a:ext cx="5305648" cy="1797927"/>
          </a:xfrm>
          <a:prstGeom prst="rect">
            <a:avLst/>
          </a:prstGeom>
        </p:spPr>
      </p:pic>
      <p:pic>
        <p:nvPicPr>
          <p:cNvPr id="7" name="Image 6" descr="Capture d’écran 2016-06-24 à 14.26.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3284984"/>
            <a:ext cx="6336704" cy="1340873"/>
          </a:xfrm>
          <a:prstGeom prst="rect">
            <a:avLst/>
          </a:prstGeom>
        </p:spPr>
      </p:pic>
    </p:spTree>
    <p:extLst>
      <p:ext uri="{BB962C8B-B14F-4D97-AF65-F5344CB8AC3E}">
        <p14:creationId xmlns:p14="http://schemas.microsoft.com/office/powerpoint/2010/main" val="254913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188640"/>
            <a:ext cx="8784976" cy="439200"/>
          </a:xfrm>
        </p:spPr>
        <p:txBody>
          <a:bodyPr>
            <a:normAutofit fontScale="90000"/>
          </a:bodyPr>
          <a:lstStyle/>
          <a:p>
            <a:r>
              <a:rPr lang="fr-FR" dirty="0"/>
              <a:t>CONFERENCE - Une conférence se penche sur l’enjeu bas carbone pour le secteur immobilier à Paris</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Businessimmo</a:t>
            </a:r>
            <a:r>
              <a:rPr lang="fr-FR" sz="1600" b="1" dirty="0">
                <a:solidFill>
                  <a:srgbClr val="92D050"/>
                </a:solidFill>
                <a:latin typeface="Microsoft New Tai Lue"/>
                <a:cs typeface="Microsoft New Tai Lue" pitchFamily="34" charset="0"/>
              </a:rPr>
              <a:t> – 28/06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26</a:t>
            </a:fld>
            <a:endParaRPr lang="fr-FR" dirty="0"/>
          </a:p>
        </p:txBody>
      </p:sp>
      <p:sp>
        <p:nvSpPr>
          <p:cNvPr id="11" name="ZoneTexte 10"/>
          <p:cNvSpPr txBox="1"/>
          <p:nvPr/>
        </p:nvSpPr>
        <p:spPr>
          <a:xfrm>
            <a:off x="4427984" y="5733256"/>
            <a:ext cx="4320480" cy="861774"/>
          </a:xfrm>
          <a:prstGeom prst="rect">
            <a:avLst/>
          </a:prstGeom>
          <a:noFill/>
        </p:spPr>
        <p:txBody>
          <a:bodyPr wrap="square" rtlCol="0">
            <a:spAutoFit/>
          </a:bodyPr>
          <a:lstStyle/>
          <a:p>
            <a:r>
              <a:rPr lang="fr-FR" sz="1000" b="1" dirty="0"/>
              <a:t>Article disponible au lien suivant : </a:t>
            </a:r>
            <a:r>
              <a:rPr lang="fr-FR" sz="1000" dirty="0">
                <a:hlinkClick r:id="rId2"/>
              </a:rPr>
              <a:t>http://www.businessimmo.com/contents/72364/une-conference-se-penche-sur-l-enjeu-bas-carbone-pour-le-secteur-immobilier-a-paris</a:t>
            </a:r>
            <a:endParaRPr lang="fr-FR" sz="1000" dirty="0"/>
          </a:p>
          <a:p>
            <a:r>
              <a:rPr lang="fr-FR" sz="1000" b="1" dirty="0"/>
              <a:t>Compte-rendu </a:t>
            </a:r>
            <a:r>
              <a:rPr lang="fr-FR" sz="1000" b="1" dirty="0" err="1"/>
              <a:t>Storify</a:t>
            </a:r>
            <a:r>
              <a:rPr lang="fr-FR" sz="1000" b="1" dirty="0"/>
              <a:t> disponible au lien suivant </a:t>
            </a:r>
            <a:r>
              <a:rPr lang="fr-FR" sz="1000" dirty="0"/>
              <a:t>: </a:t>
            </a:r>
            <a:r>
              <a:rPr lang="fr-FR" sz="1000" dirty="0">
                <a:hlinkClick r:id="rId3"/>
              </a:rPr>
              <a:t>https://storify.com/OrianeCebile/conference-oid-apc-et-ville-de-paris</a:t>
            </a:r>
            <a:r>
              <a:rPr lang="fr-FR" sz="1000" dirty="0"/>
              <a:t> </a:t>
            </a:r>
          </a:p>
        </p:txBody>
      </p:sp>
      <p:pic>
        <p:nvPicPr>
          <p:cNvPr id="3" name="Image 2" descr="Capture d’écran 2016-06-29 à 12.15.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84" y="1196751"/>
            <a:ext cx="4469408" cy="4974581"/>
          </a:xfrm>
          <a:prstGeom prst="rect">
            <a:avLst/>
          </a:prstGeom>
        </p:spPr>
      </p:pic>
      <p:pic>
        <p:nvPicPr>
          <p:cNvPr id="6" name="Image 5" descr="Capture d’écran 2016-06-29 à 12.15.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1196752"/>
            <a:ext cx="4644008" cy="2545556"/>
          </a:xfrm>
          <a:prstGeom prst="rect">
            <a:avLst/>
          </a:prstGeom>
        </p:spPr>
      </p:pic>
      <p:pic>
        <p:nvPicPr>
          <p:cNvPr id="8" name="Image 7" descr="Capture d’écran 2016-06-29 à 12.16.5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3645024"/>
            <a:ext cx="4788024" cy="2093688"/>
          </a:xfrm>
          <a:prstGeom prst="rect">
            <a:avLst/>
          </a:prstGeom>
        </p:spPr>
      </p:pic>
    </p:spTree>
    <p:extLst>
      <p:ext uri="{BB962C8B-B14F-4D97-AF65-F5344CB8AC3E}">
        <p14:creationId xmlns:p14="http://schemas.microsoft.com/office/powerpoint/2010/main" val="2517799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188640"/>
            <a:ext cx="8784976" cy="439200"/>
          </a:xfrm>
        </p:spPr>
        <p:txBody>
          <a:bodyPr>
            <a:normAutofit fontScale="90000"/>
          </a:bodyPr>
          <a:lstStyle/>
          <a:p>
            <a:r>
              <a:rPr lang="fr-FR" dirty="0"/>
              <a:t>CONFERENCE - Une plateforme pour promouvoir la neutralité carbone du secteur tertiaire</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Journal du Grand Paris – 28/06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27</a:t>
            </a:fld>
            <a:endParaRPr lang="fr-FR" dirty="0"/>
          </a:p>
        </p:txBody>
      </p:sp>
      <p:sp>
        <p:nvSpPr>
          <p:cNvPr id="11" name="ZoneTexte 10"/>
          <p:cNvSpPr txBox="1"/>
          <p:nvPr/>
        </p:nvSpPr>
        <p:spPr>
          <a:xfrm>
            <a:off x="6732240" y="5517232"/>
            <a:ext cx="2016224" cy="1015663"/>
          </a:xfrm>
          <a:prstGeom prst="rect">
            <a:avLst/>
          </a:prstGeom>
          <a:noFill/>
        </p:spPr>
        <p:txBody>
          <a:bodyPr wrap="square" rtlCol="0">
            <a:spAutoFit/>
          </a:bodyPr>
          <a:lstStyle/>
          <a:p>
            <a:r>
              <a:rPr lang="fr-FR" sz="1000" b="1" dirty="0"/>
              <a:t>Article disponible au lien suivant : </a:t>
            </a:r>
            <a:r>
              <a:rPr lang="fr-FR" sz="1000" dirty="0" err="1"/>
              <a:t>https</a:t>
            </a:r>
            <a:r>
              <a:rPr lang="fr-FR" sz="1000" dirty="0"/>
              <a:t>://</a:t>
            </a:r>
            <a:r>
              <a:rPr lang="fr-FR" sz="1000" dirty="0" err="1"/>
              <a:t>www.lejournaldugrandparis.fr</a:t>
            </a:r>
            <a:r>
              <a:rPr lang="fr-FR" sz="1000" dirty="0"/>
              <a:t>/une-plateforme-pour-promouvoir-la-neutralite-carbone-du-secteur-tertiaire/</a:t>
            </a:r>
          </a:p>
        </p:txBody>
      </p:sp>
      <p:pic>
        <p:nvPicPr>
          <p:cNvPr id="3" name="Image 2" descr="Capture d’écran 2016-06-30 à 19.02.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340768"/>
            <a:ext cx="8149109" cy="3168352"/>
          </a:xfrm>
          <a:prstGeom prst="rect">
            <a:avLst/>
          </a:prstGeom>
        </p:spPr>
      </p:pic>
    </p:spTree>
    <p:extLst>
      <p:ext uri="{BB962C8B-B14F-4D97-AF65-F5344CB8AC3E}">
        <p14:creationId xmlns:p14="http://schemas.microsoft.com/office/powerpoint/2010/main" val="619339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188640"/>
            <a:ext cx="8784976" cy="439200"/>
          </a:xfrm>
        </p:spPr>
        <p:txBody>
          <a:bodyPr>
            <a:normAutofit fontScale="90000"/>
          </a:bodyPr>
          <a:lstStyle/>
          <a:p>
            <a:r>
              <a:rPr lang="fr-FR" dirty="0"/>
              <a:t>CONFERENCE - Une conférence se penche sur l’enjeu bas carbone pour le secteur immobilier à Paris</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Hub tertiaire – 29/06</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28</a:t>
            </a:fld>
            <a:endParaRPr lang="fr-FR" dirty="0"/>
          </a:p>
        </p:txBody>
      </p:sp>
      <p:pic>
        <p:nvPicPr>
          <p:cNvPr id="2" name="Image 1" descr="Capture d’écran 2016-06-29 à 19.13.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48" y="1196752"/>
            <a:ext cx="6393976" cy="5472608"/>
          </a:xfrm>
          <a:prstGeom prst="rect">
            <a:avLst/>
          </a:prstGeom>
        </p:spPr>
      </p:pic>
      <p:pic>
        <p:nvPicPr>
          <p:cNvPr id="5" name="Image 4" descr="Capture d’écran 2016-06-29 à 19.14.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926" y="792088"/>
            <a:ext cx="3999514" cy="5805264"/>
          </a:xfrm>
          <a:prstGeom prst="rect">
            <a:avLst/>
          </a:prstGeom>
        </p:spPr>
      </p:pic>
      <p:sp>
        <p:nvSpPr>
          <p:cNvPr id="11" name="ZoneTexte 10"/>
          <p:cNvSpPr txBox="1"/>
          <p:nvPr/>
        </p:nvSpPr>
        <p:spPr>
          <a:xfrm>
            <a:off x="6732240" y="5517232"/>
            <a:ext cx="2016224" cy="1015663"/>
          </a:xfrm>
          <a:prstGeom prst="rect">
            <a:avLst/>
          </a:prstGeom>
          <a:noFill/>
        </p:spPr>
        <p:txBody>
          <a:bodyPr wrap="square" rtlCol="0">
            <a:spAutoFit/>
          </a:bodyPr>
          <a:lstStyle/>
          <a:p>
            <a:r>
              <a:rPr lang="fr-FR" sz="1000" b="1" dirty="0"/>
              <a:t>Article disponible au lien suivant : </a:t>
            </a:r>
            <a:r>
              <a:rPr lang="fr-FR" sz="1000" dirty="0"/>
              <a:t>http://</a:t>
            </a:r>
            <a:r>
              <a:rPr lang="fr-FR" sz="1000" dirty="0" err="1"/>
              <a:t>www.hubtertiaire.paris</a:t>
            </a:r>
            <a:r>
              <a:rPr lang="fr-FR" sz="1000" dirty="0"/>
              <a:t>/</a:t>
            </a:r>
            <a:r>
              <a:rPr lang="fr-FR" sz="1000" dirty="0" err="1"/>
              <a:t>mediatheque</a:t>
            </a:r>
            <a:r>
              <a:rPr lang="fr-FR" sz="1000" dirty="0"/>
              <a:t>/tous/article/article-neutralit-carbone-et-ville-de-demain-retour-sur-la-confrence-oid-apc-ville-de-paris</a:t>
            </a:r>
          </a:p>
        </p:txBody>
      </p:sp>
    </p:spTree>
    <p:extLst>
      <p:ext uri="{BB962C8B-B14F-4D97-AF65-F5344CB8AC3E}">
        <p14:creationId xmlns:p14="http://schemas.microsoft.com/office/powerpoint/2010/main" val="1770404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188640"/>
            <a:ext cx="8784976" cy="439200"/>
          </a:xfrm>
        </p:spPr>
        <p:txBody>
          <a:bodyPr>
            <a:normAutofit/>
          </a:bodyPr>
          <a:lstStyle/>
          <a:p>
            <a:r>
              <a:rPr lang="fr-FR" dirty="0"/>
              <a:t>VOYAGE D’ETUDES - Sacré Bleu! </a:t>
            </a:r>
            <a:r>
              <a:rPr lang="fr-FR" dirty="0" err="1"/>
              <a:t>Success</a:t>
            </a:r>
            <a:r>
              <a:rPr lang="fr-FR" dirty="0"/>
              <a:t> for the </a:t>
            </a:r>
            <a:r>
              <a:rPr lang="fr-FR" dirty="0" err="1"/>
              <a:t>BBP’s</a:t>
            </a:r>
            <a:r>
              <a:rPr lang="fr-FR" dirty="0"/>
              <a:t> First Trip </a:t>
            </a:r>
            <a:r>
              <a:rPr lang="fr-FR" dirty="0" err="1"/>
              <a:t>Abroad</a:t>
            </a:r>
            <a:endParaRPr lang="fr-FR" dirty="0"/>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BBP – 21/07</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29</a:t>
            </a:fld>
            <a:endParaRPr lang="fr-FR" dirty="0"/>
          </a:p>
        </p:txBody>
      </p:sp>
      <p:sp>
        <p:nvSpPr>
          <p:cNvPr id="11" name="ZoneTexte 10"/>
          <p:cNvSpPr txBox="1"/>
          <p:nvPr/>
        </p:nvSpPr>
        <p:spPr>
          <a:xfrm>
            <a:off x="5940152" y="6043354"/>
            <a:ext cx="2808312" cy="553998"/>
          </a:xfrm>
          <a:prstGeom prst="rect">
            <a:avLst/>
          </a:prstGeom>
          <a:noFill/>
        </p:spPr>
        <p:txBody>
          <a:bodyPr wrap="square" rtlCol="0">
            <a:spAutoFit/>
          </a:bodyPr>
          <a:lstStyle/>
          <a:p>
            <a:r>
              <a:rPr lang="fr-FR" sz="1000" b="1" dirty="0"/>
              <a:t>Article disponible au lien suivant : </a:t>
            </a:r>
            <a:r>
              <a:rPr lang="fr-FR" sz="1000" dirty="0"/>
              <a:t>http://</a:t>
            </a:r>
            <a:r>
              <a:rPr lang="fr-FR" sz="1000" dirty="0" err="1"/>
              <a:t>www.betterbuildingspartnership.co.uk</a:t>
            </a:r>
            <a:r>
              <a:rPr lang="fr-FR" sz="1000" dirty="0"/>
              <a:t>/sacré-bleu-</a:t>
            </a:r>
            <a:r>
              <a:rPr lang="fr-FR" sz="1000" dirty="0" err="1"/>
              <a:t>success</a:t>
            </a:r>
            <a:r>
              <a:rPr lang="fr-FR" sz="1000" dirty="0"/>
              <a:t>-</a:t>
            </a:r>
            <a:r>
              <a:rPr lang="fr-FR" sz="1000" dirty="0" err="1"/>
              <a:t>bbp’s</a:t>
            </a:r>
            <a:r>
              <a:rPr lang="fr-FR" sz="1000" dirty="0"/>
              <a:t>-first-trip-</a:t>
            </a:r>
            <a:r>
              <a:rPr lang="fr-FR" sz="1000" dirty="0" err="1"/>
              <a:t>abroad</a:t>
            </a:r>
            <a:endParaRPr lang="fr-FR" sz="1000" dirty="0"/>
          </a:p>
        </p:txBody>
      </p:sp>
      <p:pic>
        <p:nvPicPr>
          <p:cNvPr id="3" name="Image 2" descr="Capture d’écran 2016-07-22 à 14.34.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24744"/>
            <a:ext cx="4587742" cy="5589240"/>
          </a:xfrm>
          <a:prstGeom prst="rect">
            <a:avLst/>
          </a:prstGeom>
        </p:spPr>
      </p:pic>
      <p:pic>
        <p:nvPicPr>
          <p:cNvPr id="6" name="Image 5" descr="Capture d’écran 2016-07-22 à 14.34.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914" y="1052736"/>
            <a:ext cx="4576086" cy="4725144"/>
          </a:xfrm>
          <a:prstGeom prst="rect">
            <a:avLst/>
          </a:prstGeom>
        </p:spPr>
      </p:pic>
    </p:spTree>
    <p:extLst>
      <p:ext uri="{BB962C8B-B14F-4D97-AF65-F5344CB8AC3E}">
        <p14:creationId xmlns:p14="http://schemas.microsoft.com/office/powerpoint/2010/main" val="426521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POINT DE VUE – Olivier </a:t>
            </a:r>
            <a:r>
              <a:rPr lang="fr-FR" dirty="0" err="1"/>
              <a:t>Dressayre</a:t>
            </a:r>
            <a:endParaRPr lang="fr-FR" dirty="0"/>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Business </a:t>
            </a: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- 19/01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a:t>
            </a:fld>
            <a:endParaRPr lang="fr-FR" dirty="0"/>
          </a:p>
        </p:txBody>
      </p:sp>
      <p:sp>
        <p:nvSpPr>
          <p:cNvPr id="11" name="ZoneTexte 10"/>
          <p:cNvSpPr txBox="1"/>
          <p:nvPr/>
        </p:nvSpPr>
        <p:spPr>
          <a:xfrm>
            <a:off x="580593" y="6197242"/>
            <a:ext cx="7901557" cy="400110"/>
          </a:xfrm>
          <a:prstGeom prst="rect">
            <a:avLst/>
          </a:prstGeom>
          <a:noFill/>
        </p:spPr>
        <p:txBody>
          <a:bodyPr wrap="square" rtlCol="0">
            <a:spAutoFit/>
          </a:bodyPr>
          <a:lstStyle/>
          <a:p>
            <a:r>
              <a:rPr lang="fr-FR" sz="1000" b="1" dirty="0"/>
              <a:t>Disponible au lien suivant </a:t>
            </a:r>
            <a:r>
              <a:rPr lang="fr-FR" sz="1000" dirty="0"/>
              <a:t>: hhttp://www.businessimmo.com/contents/66227/point-de-vue-l-immobilier-est-de-plain-pied-dans-la-revolution-digitale</a:t>
            </a:r>
          </a:p>
        </p:txBody>
      </p:sp>
      <p:pic>
        <p:nvPicPr>
          <p:cNvPr id="2" name="Image 1"/>
          <p:cNvPicPr>
            <a:picLocks noChangeAspect="1"/>
          </p:cNvPicPr>
          <p:nvPr/>
        </p:nvPicPr>
        <p:blipFill rotWithShape="1">
          <a:blip r:embed="rId2"/>
          <a:srcRect l="12367" t="34250" r="37824" b="14563"/>
          <a:stretch/>
        </p:blipFill>
        <p:spPr>
          <a:xfrm>
            <a:off x="580593" y="1263600"/>
            <a:ext cx="3683888" cy="2128469"/>
          </a:xfrm>
          <a:prstGeom prst="rect">
            <a:avLst/>
          </a:prstGeom>
        </p:spPr>
      </p:pic>
      <p:pic>
        <p:nvPicPr>
          <p:cNvPr id="3" name="Image 2"/>
          <p:cNvPicPr>
            <a:picLocks noChangeAspect="1"/>
          </p:cNvPicPr>
          <p:nvPr/>
        </p:nvPicPr>
        <p:blipFill rotWithShape="1">
          <a:blip r:embed="rId3"/>
          <a:srcRect l="12920" t="16532" r="37824" b="5704"/>
          <a:stretch/>
        </p:blipFill>
        <p:spPr>
          <a:xfrm>
            <a:off x="4917200" y="1263600"/>
            <a:ext cx="3600400" cy="3195861"/>
          </a:xfrm>
          <a:prstGeom prst="rect">
            <a:avLst/>
          </a:prstGeom>
        </p:spPr>
      </p:pic>
      <p:pic>
        <p:nvPicPr>
          <p:cNvPr id="5" name="Image 4"/>
          <p:cNvPicPr>
            <a:picLocks noChangeAspect="1"/>
          </p:cNvPicPr>
          <p:nvPr/>
        </p:nvPicPr>
        <p:blipFill rotWithShape="1">
          <a:blip r:embed="rId4"/>
          <a:srcRect l="12920" t="24406" r="37271" b="6688"/>
          <a:stretch/>
        </p:blipFill>
        <p:spPr>
          <a:xfrm>
            <a:off x="880105" y="3492334"/>
            <a:ext cx="3384376" cy="2632292"/>
          </a:xfrm>
          <a:prstGeom prst="rect">
            <a:avLst/>
          </a:prstGeom>
        </p:spPr>
      </p:pic>
    </p:spTree>
    <p:extLst>
      <p:ext uri="{BB962C8B-B14F-4D97-AF65-F5344CB8AC3E}">
        <p14:creationId xmlns:p14="http://schemas.microsoft.com/office/powerpoint/2010/main" val="2326106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504" y="188640"/>
            <a:ext cx="8784976" cy="439200"/>
          </a:xfrm>
        </p:spPr>
        <p:txBody>
          <a:bodyPr>
            <a:normAutofit/>
          </a:bodyPr>
          <a:lstStyle/>
          <a:p>
            <a:r>
              <a:rPr lang="fr-FR" dirty="0"/>
              <a:t>VOYAGE D’ETUDES - Sacré Bleu! </a:t>
            </a:r>
            <a:r>
              <a:rPr lang="fr-FR" dirty="0" err="1"/>
              <a:t>Success</a:t>
            </a:r>
            <a:r>
              <a:rPr lang="fr-FR" dirty="0"/>
              <a:t> for the </a:t>
            </a:r>
            <a:r>
              <a:rPr lang="fr-FR" dirty="0" err="1"/>
              <a:t>BBP’s</a:t>
            </a:r>
            <a:r>
              <a:rPr lang="fr-FR" dirty="0"/>
              <a:t> First Trip </a:t>
            </a:r>
            <a:r>
              <a:rPr lang="fr-FR" dirty="0" err="1"/>
              <a:t>Abroad</a:t>
            </a:r>
            <a:endParaRPr lang="fr-FR" dirty="0"/>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BBP – 21/07</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30</a:t>
            </a:fld>
            <a:endParaRPr lang="fr-FR" dirty="0"/>
          </a:p>
        </p:txBody>
      </p:sp>
      <p:sp>
        <p:nvSpPr>
          <p:cNvPr id="11" name="ZoneTexte 10"/>
          <p:cNvSpPr txBox="1"/>
          <p:nvPr/>
        </p:nvSpPr>
        <p:spPr>
          <a:xfrm>
            <a:off x="3995936" y="6381328"/>
            <a:ext cx="4752528" cy="400110"/>
          </a:xfrm>
          <a:prstGeom prst="rect">
            <a:avLst/>
          </a:prstGeom>
          <a:noFill/>
        </p:spPr>
        <p:txBody>
          <a:bodyPr wrap="square" rtlCol="0">
            <a:spAutoFit/>
          </a:bodyPr>
          <a:lstStyle/>
          <a:p>
            <a:r>
              <a:rPr lang="fr-FR" sz="1000" b="1" dirty="0"/>
              <a:t>Article disponible au lien suivant : </a:t>
            </a:r>
            <a:r>
              <a:rPr lang="fr-FR" sz="1000" dirty="0"/>
              <a:t>http://</a:t>
            </a:r>
            <a:r>
              <a:rPr lang="fr-FR" sz="1000" dirty="0" err="1"/>
              <a:t>www.betterbuildingspartnership.co.uk</a:t>
            </a:r>
            <a:r>
              <a:rPr lang="fr-FR" sz="1000" dirty="0"/>
              <a:t>/sacré-bleu-</a:t>
            </a:r>
            <a:r>
              <a:rPr lang="fr-FR" sz="1000" dirty="0" err="1"/>
              <a:t>success</a:t>
            </a:r>
            <a:r>
              <a:rPr lang="fr-FR" sz="1000" dirty="0"/>
              <a:t>-</a:t>
            </a:r>
            <a:r>
              <a:rPr lang="fr-FR" sz="1000" dirty="0" err="1"/>
              <a:t>bbp’s</a:t>
            </a:r>
            <a:r>
              <a:rPr lang="fr-FR" sz="1000" dirty="0"/>
              <a:t>-first-trip-</a:t>
            </a:r>
            <a:r>
              <a:rPr lang="fr-FR" sz="1000" dirty="0" err="1"/>
              <a:t>abroad</a:t>
            </a:r>
            <a:endParaRPr lang="fr-FR" sz="1000" dirty="0"/>
          </a:p>
        </p:txBody>
      </p:sp>
      <p:pic>
        <p:nvPicPr>
          <p:cNvPr id="2" name="Image 1" descr="Capture d’écran 2016-07-22 à 14.35.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52128"/>
            <a:ext cx="3988255" cy="5085184"/>
          </a:xfrm>
          <a:prstGeom prst="rect">
            <a:avLst/>
          </a:prstGeom>
        </p:spPr>
      </p:pic>
      <p:pic>
        <p:nvPicPr>
          <p:cNvPr id="6" name="Image 5" descr="Capture d’écran 2016-07-22 à 14.35.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980728"/>
            <a:ext cx="4184012" cy="5157192"/>
          </a:xfrm>
          <a:prstGeom prst="rect">
            <a:avLst/>
          </a:prstGeom>
        </p:spPr>
      </p:pic>
      <p:pic>
        <p:nvPicPr>
          <p:cNvPr id="7" name="Image 6" descr="Capture d’écran 2016-07-22 à 14.35.32.png"/>
          <p:cNvPicPr>
            <a:picLocks noChangeAspect="1"/>
          </p:cNvPicPr>
          <p:nvPr/>
        </p:nvPicPr>
        <p:blipFill rotWithShape="1">
          <a:blip r:embed="rId4">
            <a:extLst>
              <a:ext uri="{28A0092B-C50C-407E-A947-70E740481C1C}">
                <a14:useLocalDpi xmlns:a14="http://schemas.microsoft.com/office/drawing/2010/main" val="0"/>
              </a:ext>
            </a:extLst>
          </a:blip>
          <a:srcRect b="91529"/>
          <a:stretch/>
        </p:blipFill>
        <p:spPr>
          <a:xfrm>
            <a:off x="4211960" y="6165303"/>
            <a:ext cx="3960440" cy="257493"/>
          </a:xfrm>
          <a:prstGeom prst="rect">
            <a:avLst/>
          </a:prstGeom>
        </p:spPr>
      </p:pic>
    </p:spTree>
    <p:extLst>
      <p:ext uri="{BB962C8B-B14F-4D97-AF65-F5344CB8AC3E}">
        <p14:creationId xmlns:p14="http://schemas.microsoft.com/office/powerpoint/2010/main" val="4265206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ETUDE - L’OID enquête sur les attentes des collaborateurs en matière de confort, santé et bien-être</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Plan Bâtiment Durable – 26/07</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31</a:t>
            </a:fld>
            <a:endParaRPr lang="fr-FR" dirty="0"/>
          </a:p>
        </p:txBody>
      </p:sp>
      <p:sp>
        <p:nvSpPr>
          <p:cNvPr id="11" name="ZoneTexte 10"/>
          <p:cNvSpPr txBox="1"/>
          <p:nvPr/>
        </p:nvSpPr>
        <p:spPr>
          <a:xfrm>
            <a:off x="4716016" y="6165304"/>
            <a:ext cx="4032448" cy="400110"/>
          </a:xfrm>
          <a:prstGeom prst="rect">
            <a:avLst/>
          </a:prstGeom>
          <a:noFill/>
        </p:spPr>
        <p:txBody>
          <a:bodyPr wrap="square" rtlCol="0">
            <a:spAutoFit/>
          </a:bodyPr>
          <a:lstStyle/>
          <a:p>
            <a:r>
              <a:rPr lang="fr-FR" sz="1000" b="1" dirty="0"/>
              <a:t>Article disponible au lien suivant : </a:t>
            </a:r>
            <a:r>
              <a:rPr lang="fr-FR" sz="1000" dirty="0"/>
              <a:t>http://</a:t>
            </a:r>
            <a:r>
              <a:rPr lang="fr-FR" sz="1000" dirty="0" err="1"/>
              <a:t>www.planbatimentdurable.fr</a:t>
            </a:r>
            <a:r>
              <a:rPr lang="fr-FR" sz="1000" dirty="0"/>
              <a:t>/l-oid-enquete-sur-les-attentes-des-collaborateurs-a1016.html</a:t>
            </a:r>
          </a:p>
        </p:txBody>
      </p:sp>
      <p:pic>
        <p:nvPicPr>
          <p:cNvPr id="3" name="Image 2" descr="Capture d’écran 2016-07-26 à 14.55.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4" y="1124229"/>
            <a:ext cx="4211960" cy="5473123"/>
          </a:xfrm>
          <a:prstGeom prst="rect">
            <a:avLst/>
          </a:prstGeom>
        </p:spPr>
      </p:pic>
      <p:pic>
        <p:nvPicPr>
          <p:cNvPr id="5" name="Image 4" descr="Capture d’écran 2016-07-26 à 14.55.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464" y="1124744"/>
            <a:ext cx="4704040" cy="3600400"/>
          </a:xfrm>
          <a:prstGeom prst="rect">
            <a:avLst/>
          </a:prstGeom>
        </p:spPr>
      </p:pic>
    </p:spTree>
    <p:extLst>
      <p:ext uri="{BB962C8B-B14F-4D97-AF65-F5344CB8AC3E}">
        <p14:creationId xmlns:p14="http://schemas.microsoft.com/office/powerpoint/2010/main" val="263531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POINT DE VUE – L’immobilier bas carbone, une démarche pragmatique et continue</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Business </a:t>
            </a: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 27/07</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32</a:t>
            </a:fld>
            <a:endParaRPr lang="fr-FR" dirty="0"/>
          </a:p>
        </p:txBody>
      </p:sp>
      <p:sp>
        <p:nvSpPr>
          <p:cNvPr id="11" name="ZoneTexte 10"/>
          <p:cNvSpPr txBox="1"/>
          <p:nvPr/>
        </p:nvSpPr>
        <p:spPr>
          <a:xfrm>
            <a:off x="4067944" y="6485274"/>
            <a:ext cx="4680520" cy="400110"/>
          </a:xfrm>
          <a:prstGeom prst="rect">
            <a:avLst/>
          </a:prstGeom>
          <a:noFill/>
        </p:spPr>
        <p:txBody>
          <a:bodyPr wrap="square" rtlCol="0">
            <a:spAutoFit/>
          </a:bodyPr>
          <a:lstStyle/>
          <a:p>
            <a:r>
              <a:rPr lang="fr-FR" sz="1000" b="1" dirty="0"/>
              <a:t>Article disponible au lien suivant : </a:t>
            </a:r>
            <a:r>
              <a:rPr lang="fr-FR" sz="1000" dirty="0"/>
              <a:t>http://</a:t>
            </a:r>
            <a:r>
              <a:rPr lang="fr-FR" sz="1000" dirty="0" err="1"/>
              <a:t>www.businessimmo.com</a:t>
            </a:r>
            <a:r>
              <a:rPr lang="fr-FR" sz="1000" dirty="0"/>
              <a:t>/contents/73999/point-de-vue-l-immobilier-bas-carbone-une-demarche-pragmatique-et-continue</a:t>
            </a:r>
          </a:p>
        </p:txBody>
      </p:sp>
      <p:pic>
        <p:nvPicPr>
          <p:cNvPr id="2" name="Image 1" descr="Capture d’écran 2016-07-28 à 12.16.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124744"/>
            <a:ext cx="4206768" cy="5179261"/>
          </a:xfrm>
          <a:prstGeom prst="rect">
            <a:avLst/>
          </a:prstGeom>
        </p:spPr>
      </p:pic>
      <p:pic>
        <p:nvPicPr>
          <p:cNvPr id="6" name="Image 5" descr="Capture d’écran 2016-07-28 à 12.16.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808899"/>
            <a:ext cx="4752528" cy="5716445"/>
          </a:xfrm>
          <a:prstGeom prst="rect">
            <a:avLst/>
          </a:prstGeom>
        </p:spPr>
      </p:pic>
    </p:spTree>
    <p:extLst>
      <p:ext uri="{BB962C8B-B14F-4D97-AF65-F5344CB8AC3E}">
        <p14:creationId xmlns:p14="http://schemas.microsoft.com/office/powerpoint/2010/main" val="75923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ETUDE – L’OID enquête sur les attentes des collaborateurs en matière de confort, santé et bien-être </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Hub Tertiaire – 28/07</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33</a:t>
            </a:fld>
            <a:endParaRPr lang="fr-FR" dirty="0"/>
          </a:p>
        </p:txBody>
      </p:sp>
      <p:sp>
        <p:nvSpPr>
          <p:cNvPr id="11" name="ZoneTexte 10"/>
          <p:cNvSpPr txBox="1"/>
          <p:nvPr/>
        </p:nvSpPr>
        <p:spPr>
          <a:xfrm>
            <a:off x="3563888" y="6125234"/>
            <a:ext cx="5184576" cy="400110"/>
          </a:xfrm>
          <a:prstGeom prst="rect">
            <a:avLst/>
          </a:prstGeom>
          <a:noFill/>
        </p:spPr>
        <p:txBody>
          <a:bodyPr wrap="square" rtlCol="0">
            <a:spAutoFit/>
          </a:bodyPr>
          <a:lstStyle/>
          <a:p>
            <a:r>
              <a:rPr lang="fr-FR" sz="1000" b="1" dirty="0"/>
              <a:t>Article disponible au lien suivant : </a:t>
            </a:r>
            <a:r>
              <a:rPr lang="fr-FR" sz="1000" dirty="0"/>
              <a:t>http://</a:t>
            </a:r>
            <a:r>
              <a:rPr lang="fr-FR" sz="1000" dirty="0" err="1"/>
              <a:t>www.hubtertiaire.paris</a:t>
            </a:r>
            <a:r>
              <a:rPr lang="fr-FR" sz="1000" dirty="0"/>
              <a:t>/</a:t>
            </a:r>
            <a:r>
              <a:rPr lang="fr-FR" sz="1000" dirty="0" err="1"/>
              <a:t>mediatheque</a:t>
            </a:r>
            <a:r>
              <a:rPr lang="fr-FR" sz="1000" dirty="0"/>
              <a:t>/tous/article/article-l-oid-enqute-sur-les-attentes-des-collaborateurs-en-matire-de-confort-sant-et-bien-tre</a:t>
            </a:r>
          </a:p>
        </p:txBody>
      </p:sp>
      <p:pic>
        <p:nvPicPr>
          <p:cNvPr id="3" name="Image 2" descr="Capture d’écran 2016-08-16 à 18.21.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31" y="1556792"/>
            <a:ext cx="8552049" cy="2736304"/>
          </a:xfrm>
          <a:prstGeom prst="rect">
            <a:avLst/>
          </a:prstGeom>
        </p:spPr>
      </p:pic>
    </p:spTree>
    <p:extLst>
      <p:ext uri="{BB962C8B-B14F-4D97-AF65-F5344CB8AC3E}">
        <p14:creationId xmlns:p14="http://schemas.microsoft.com/office/powerpoint/2010/main" val="2266343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CONFERENCE – Ville de demain : Quelle acceptabilité sociale de la transition écologique ?</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Actu-Environnement, Environnement-Magazine, Hub tertiaire, Plan Bâtiment Durable</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34</a:t>
            </a:fld>
            <a:endParaRPr lang="fr-FR" dirty="0"/>
          </a:p>
        </p:txBody>
      </p:sp>
      <p:pic>
        <p:nvPicPr>
          <p:cNvPr id="2" name="Image 1" descr="Capture d’écran 2016-09-08 à 18.25.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0" y="3754014"/>
            <a:ext cx="5508104" cy="2555306"/>
          </a:xfrm>
          <a:prstGeom prst="rect">
            <a:avLst/>
          </a:prstGeom>
        </p:spPr>
      </p:pic>
      <p:pic>
        <p:nvPicPr>
          <p:cNvPr id="6" name="Image 5" descr="Capture d’écran 2016-09-09 à 17.53.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556792"/>
            <a:ext cx="4572000" cy="2151529"/>
          </a:xfrm>
          <a:prstGeom prst="rect">
            <a:avLst/>
          </a:prstGeom>
        </p:spPr>
      </p:pic>
      <p:pic>
        <p:nvPicPr>
          <p:cNvPr id="7" name="Image 6" descr="Capture d’écran 2016-09-09 à 17.53.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6752"/>
            <a:ext cx="2806700" cy="838200"/>
          </a:xfrm>
          <a:prstGeom prst="rect">
            <a:avLst/>
          </a:prstGeom>
        </p:spPr>
      </p:pic>
      <p:pic>
        <p:nvPicPr>
          <p:cNvPr id="8" name="Image 7" descr="Capture d’écran 2016-09-08 à 18.24.4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932" y="4509120"/>
            <a:ext cx="4283968" cy="1732707"/>
          </a:xfrm>
          <a:prstGeom prst="rect">
            <a:avLst/>
          </a:prstGeom>
        </p:spPr>
      </p:pic>
    </p:spTree>
    <p:extLst>
      <p:ext uri="{BB962C8B-B14F-4D97-AF65-F5344CB8AC3E}">
        <p14:creationId xmlns:p14="http://schemas.microsoft.com/office/powerpoint/2010/main" val="3024116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Transition écologique : « et le volet social ? » s’interrogent le « Plan Bât » et l’OID</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Immoweek</a:t>
            </a:r>
            <a:r>
              <a:rPr lang="fr-FR" sz="1600" b="1" dirty="0">
                <a:solidFill>
                  <a:srgbClr val="92D050"/>
                </a:solidFill>
                <a:latin typeface="Microsoft New Tai Lue"/>
                <a:cs typeface="Microsoft New Tai Lue" pitchFamily="34" charset="0"/>
              </a:rPr>
              <a:t> - 21/09</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35</a:t>
            </a:fld>
            <a:endParaRPr lang="fr-FR" dirty="0"/>
          </a:p>
        </p:txBody>
      </p:sp>
      <p:sp>
        <p:nvSpPr>
          <p:cNvPr id="5" name="ZoneTexte 4"/>
          <p:cNvSpPr txBox="1"/>
          <p:nvPr/>
        </p:nvSpPr>
        <p:spPr>
          <a:xfrm>
            <a:off x="4860032" y="6165304"/>
            <a:ext cx="4248472" cy="400110"/>
          </a:xfrm>
          <a:prstGeom prst="rect">
            <a:avLst/>
          </a:prstGeom>
          <a:noFill/>
        </p:spPr>
        <p:txBody>
          <a:bodyPr wrap="square" rtlCol="0">
            <a:spAutoFit/>
          </a:bodyPr>
          <a:lstStyle/>
          <a:p>
            <a:r>
              <a:rPr lang="fr-FR" sz="1000" b="1" dirty="0"/>
              <a:t>Article disponible au lien suivant </a:t>
            </a:r>
            <a:r>
              <a:rPr lang="fr-FR" sz="1000" dirty="0"/>
              <a:t>: http://</a:t>
            </a:r>
            <a:r>
              <a:rPr lang="fr-FR" sz="1000" dirty="0" err="1"/>
              <a:t>www.immoweek.fr</a:t>
            </a:r>
            <a:r>
              <a:rPr lang="fr-FR" sz="1000" dirty="0"/>
              <a:t>/green-et-innovations/</a:t>
            </a:r>
            <a:r>
              <a:rPr lang="fr-FR" sz="1000" dirty="0" err="1"/>
              <a:t>actualite</a:t>
            </a:r>
            <a:r>
              <a:rPr lang="fr-FR" sz="1000" dirty="0"/>
              <a:t>/transition-</a:t>
            </a:r>
            <a:r>
              <a:rPr lang="fr-FR" sz="1000" dirty="0" err="1"/>
              <a:t>ecologique</a:t>
            </a:r>
            <a:r>
              <a:rPr lang="fr-FR" sz="1000" dirty="0"/>
              <a:t>-et-le-volet-social/</a:t>
            </a:r>
          </a:p>
        </p:txBody>
      </p:sp>
      <p:pic>
        <p:nvPicPr>
          <p:cNvPr id="2" name="Image 1"/>
          <p:cNvPicPr>
            <a:picLocks noChangeAspect="1"/>
          </p:cNvPicPr>
          <p:nvPr/>
        </p:nvPicPr>
        <p:blipFill>
          <a:blip r:embed="rId2"/>
          <a:stretch>
            <a:fillRect/>
          </a:stretch>
        </p:blipFill>
        <p:spPr>
          <a:xfrm>
            <a:off x="40005" y="1206478"/>
            <a:ext cx="4554946" cy="4384875"/>
          </a:xfrm>
          <a:prstGeom prst="rect">
            <a:avLst/>
          </a:prstGeom>
        </p:spPr>
      </p:pic>
      <p:pic>
        <p:nvPicPr>
          <p:cNvPr id="6" name="Image 5"/>
          <p:cNvPicPr>
            <a:picLocks noChangeAspect="1"/>
          </p:cNvPicPr>
          <p:nvPr/>
        </p:nvPicPr>
        <p:blipFill>
          <a:blip r:embed="rId3"/>
          <a:stretch>
            <a:fillRect/>
          </a:stretch>
        </p:blipFill>
        <p:spPr>
          <a:xfrm>
            <a:off x="4608004" y="1956694"/>
            <a:ext cx="4422279" cy="2884441"/>
          </a:xfrm>
          <a:prstGeom prst="rect">
            <a:avLst/>
          </a:prstGeom>
        </p:spPr>
      </p:pic>
    </p:spTree>
    <p:extLst>
      <p:ext uri="{BB962C8B-B14F-4D97-AF65-F5344CB8AC3E}">
        <p14:creationId xmlns:p14="http://schemas.microsoft.com/office/powerpoint/2010/main" val="4262914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Le PBD et l’OID s’intéressent à l’acceptabilité sociale de la transition écologique</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BusinessImmo</a:t>
            </a:r>
            <a:r>
              <a:rPr lang="fr-FR" sz="1600" b="1" dirty="0">
                <a:solidFill>
                  <a:srgbClr val="92D050"/>
                </a:solidFill>
                <a:latin typeface="Microsoft New Tai Lue"/>
                <a:cs typeface="Microsoft New Tai Lue" pitchFamily="34" charset="0"/>
              </a:rPr>
              <a:t> - 21/09</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36</a:t>
            </a:fld>
            <a:endParaRPr lang="fr-FR" dirty="0"/>
          </a:p>
        </p:txBody>
      </p:sp>
      <p:sp>
        <p:nvSpPr>
          <p:cNvPr id="5" name="ZoneTexte 4"/>
          <p:cNvSpPr txBox="1"/>
          <p:nvPr/>
        </p:nvSpPr>
        <p:spPr>
          <a:xfrm>
            <a:off x="6228184" y="5889466"/>
            <a:ext cx="2664296" cy="707886"/>
          </a:xfrm>
          <a:prstGeom prst="rect">
            <a:avLst/>
          </a:prstGeom>
          <a:noFill/>
        </p:spPr>
        <p:txBody>
          <a:bodyPr wrap="square" rtlCol="0">
            <a:spAutoFit/>
          </a:bodyPr>
          <a:lstStyle/>
          <a:p>
            <a:r>
              <a:rPr lang="fr-FR" sz="1000" b="1" dirty="0"/>
              <a:t>Article disponible au lien suivant </a:t>
            </a:r>
            <a:r>
              <a:rPr lang="fr-FR" sz="1000" dirty="0"/>
              <a:t>: http://</a:t>
            </a:r>
            <a:r>
              <a:rPr lang="fr-FR" sz="1000" dirty="0" err="1"/>
              <a:t>www.businessimmo.com</a:t>
            </a:r>
            <a:r>
              <a:rPr lang="fr-FR" sz="1000" dirty="0"/>
              <a:t>/contents/75311/le-pbd-et-l-oid-s-interessent-a-l-acceptabilite-sociale-de-la-transition-ecologique</a:t>
            </a:r>
          </a:p>
        </p:txBody>
      </p:sp>
      <p:pic>
        <p:nvPicPr>
          <p:cNvPr id="2" name="Image 1" descr="Capture d’écran 2016-09-21 à 13.21.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78" y="1124744"/>
            <a:ext cx="4954240" cy="4104456"/>
          </a:xfrm>
          <a:prstGeom prst="rect">
            <a:avLst/>
          </a:prstGeom>
        </p:spPr>
      </p:pic>
      <p:pic>
        <p:nvPicPr>
          <p:cNvPr id="6" name="Image 5" descr="Capture d’écran 2016-09-21 à 13.21.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61" y="5229201"/>
            <a:ext cx="5008627" cy="1512168"/>
          </a:xfrm>
          <a:prstGeom prst="rect">
            <a:avLst/>
          </a:prstGeom>
        </p:spPr>
      </p:pic>
    </p:spTree>
    <p:extLst>
      <p:ext uri="{BB962C8B-B14F-4D97-AF65-F5344CB8AC3E}">
        <p14:creationId xmlns:p14="http://schemas.microsoft.com/office/powerpoint/2010/main" val="3385497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Transition écologique, comment remporter l’adhésion populaire ? (1/2)</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Bati</a:t>
            </a:r>
            <a:r>
              <a:rPr lang="fr-FR" sz="1600" b="1" dirty="0">
                <a:solidFill>
                  <a:srgbClr val="92D050"/>
                </a:solidFill>
                <a:latin typeface="Microsoft New Tai Lue"/>
                <a:cs typeface="Microsoft New Tai Lue" pitchFamily="34" charset="0"/>
              </a:rPr>
              <a:t> Actu - 20/09</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37</a:t>
            </a:fld>
            <a:endParaRPr lang="fr-FR" dirty="0"/>
          </a:p>
        </p:txBody>
      </p:sp>
      <p:pic>
        <p:nvPicPr>
          <p:cNvPr id="3" name="Image 2" descr="Capture d’écran 2016-09-21 à 13.56.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199458"/>
            <a:ext cx="3456384" cy="5613918"/>
          </a:xfrm>
          <a:prstGeom prst="rect">
            <a:avLst/>
          </a:prstGeom>
        </p:spPr>
      </p:pic>
      <p:pic>
        <p:nvPicPr>
          <p:cNvPr id="7" name="Image 6" descr="Capture d’écran 2016-09-21 à 13.5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213713"/>
            <a:ext cx="3528392" cy="5671671"/>
          </a:xfrm>
          <a:prstGeom prst="rect">
            <a:avLst/>
          </a:prstGeom>
        </p:spPr>
      </p:pic>
    </p:spTree>
    <p:extLst>
      <p:ext uri="{BB962C8B-B14F-4D97-AF65-F5344CB8AC3E}">
        <p14:creationId xmlns:p14="http://schemas.microsoft.com/office/powerpoint/2010/main" val="535623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Transition écologique, comment remporter l’adhésion populaire ? (2/2)</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Bati</a:t>
            </a:r>
            <a:r>
              <a:rPr lang="fr-FR" sz="1600" b="1" dirty="0">
                <a:solidFill>
                  <a:srgbClr val="92D050"/>
                </a:solidFill>
                <a:latin typeface="Microsoft New Tai Lue"/>
                <a:cs typeface="Microsoft New Tai Lue" pitchFamily="34" charset="0"/>
              </a:rPr>
              <a:t> Actu - 20/09</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38</a:t>
            </a:fld>
            <a:endParaRPr lang="fr-FR" dirty="0"/>
          </a:p>
        </p:txBody>
      </p:sp>
      <p:sp>
        <p:nvSpPr>
          <p:cNvPr id="5" name="ZoneTexte 4"/>
          <p:cNvSpPr txBox="1"/>
          <p:nvPr/>
        </p:nvSpPr>
        <p:spPr>
          <a:xfrm>
            <a:off x="5220072" y="6043354"/>
            <a:ext cx="3528392" cy="553998"/>
          </a:xfrm>
          <a:prstGeom prst="rect">
            <a:avLst/>
          </a:prstGeom>
          <a:noFill/>
        </p:spPr>
        <p:txBody>
          <a:bodyPr wrap="square" rtlCol="0">
            <a:spAutoFit/>
          </a:bodyPr>
          <a:lstStyle/>
          <a:p>
            <a:r>
              <a:rPr lang="fr-FR" sz="1000" b="1" dirty="0"/>
              <a:t>Article disponible au lien suivant </a:t>
            </a:r>
            <a:r>
              <a:rPr lang="fr-FR" sz="1000" dirty="0"/>
              <a:t>: http://</a:t>
            </a:r>
            <a:r>
              <a:rPr lang="fr-FR" sz="1000" dirty="0" err="1"/>
              <a:t>www.batiactu.com</a:t>
            </a:r>
            <a:r>
              <a:rPr lang="fr-FR" sz="1000" dirty="0"/>
              <a:t>/</a:t>
            </a:r>
            <a:r>
              <a:rPr lang="fr-FR" sz="1000" dirty="0" err="1"/>
              <a:t>edito</a:t>
            </a:r>
            <a:r>
              <a:rPr lang="fr-FR" sz="1000" dirty="0"/>
              <a:t>/transition-ecologique-comment-remporter-adhesion-populaire-46279.php </a:t>
            </a:r>
          </a:p>
        </p:txBody>
      </p:sp>
      <p:pic>
        <p:nvPicPr>
          <p:cNvPr id="8" name="Image 7" descr="Capture d’écran 2016-09-21 à 14.0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96751"/>
            <a:ext cx="3456384" cy="5564635"/>
          </a:xfrm>
          <a:prstGeom prst="rect">
            <a:avLst/>
          </a:prstGeom>
        </p:spPr>
      </p:pic>
      <p:pic>
        <p:nvPicPr>
          <p:cNvPr id="11" name="Image 10" descr="Capture d’écran 2016-09-21 à 14.0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352" y="1196752"/>
            <a:ext cx="3820056" cy="4464496"/>
          </a:xfrm>
          <a:prstGeom prst="rect">
            <a:avLst/>
          </a:prstGeom>
        </p:spPr>
      </p:pic>
    </p:spTree>
    <p:extLst>
      <p:ext uri="{BB962C8B-B14F-4D97-AF65-F5344CB8AC3E}">
        <p14:creationId xmlns:p14="http://schemas.microsoft.com/office/powerpoint/2010/main" val="1890769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Quelle acceptabilité sociale de la transition écologique ? Regards appliqués au domaine de l’immobilier</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Construction21 - 21/09</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39</a:t>
            </a:fld>
            <a:endParaRPr lang="fr-FR" dirty="0"/>
          </a:p>
        </p:txBody>
      </p:sp>
      <p:sp>
        <p:nvSpPr>
          <p:cNvPr id="5" name="ZoneTexte 4"/>
          <p:cNvSpPr txBox="1"/>
          <p:nvPr/>
        </p:nvSpPr>
        <p:spPr>
          <a:xfrm>
            <a:off x="5220072" y="5877272"/>
            <a:ext cx="3528392" cy="707886"/>
          </a:xfrm>
          <a:prstGeom prst="rect">
            <a:avLst/>
          </a:prstGeom>
          <a:noFill/>
        </p:spPr>
        <p:txBody>
          <a:bodyPr wrap="square" rtlCol="0">
            <a:spAutoFit/>
          </a:bodyPr>
          <a:lstStyle/>
          <a:p>
            <a:r>
              <a:rPr lang="fr-FR" sz="1000" b="1" dirty="0"/>
              <a:t>Article disponible au lien suivant </a:t>
            </a:r>
            <a:r>
              <a:rPr lang="fr-FR" sz="1000" dirty="0"/>
              <a:t>: http://www.construction21.org/</a:t>
            </a:r>
            <a:r>
              <a:rPr lang="fr-FR" sz="1000" dirty="0" err="1"/>
              <a:t>france</a:t>
            </a:r>
            <a:r>
              <a:rPr lang="fr-FR" sz="1000" dirty="0"/>
              <a:t>/articles/</a:t>
            </a:r>
            <a:r>
              <a:rPr lang="fr-FR" sz="1000" dirty="0" err="1"/>
              <a:t>fr</a:t>
            </a:r>
            <a:r>
              <a:rPr lang="fr-FR" sz="1000" dirty="0"/>
              <a:t>/quelle-</a:t>
            </a:r>
            <a:r>
              <a:rPr lang="fr-FR" sz="1000" dirty="0" err="1"/>
              <a:t>acceptabilite</a:t>
            </a:r>
            <a:r>
              <a:rPr lang="fr-FR" sz="1000" dirty="0"/>
              <a:t>-sociale-de-la-transition-</a:t>
            </a:r>
            <a:r>
              <a:rPr lang="fr-FR" sz="1000" dirty="0" err="1"/>
              <a:t>ecologique</a:t>
            </a:r>
            <a:r>
              <a:rPr lang="fr-FR" sz="1000" dirty="0"/>
              <a:t>--regards-appliques-au-domaine-de-</a:t>
            </a:r>
            <a:r>
              <a:rPr lang="fr-FR" sz="1000" dirty="0" err="1"/>
              <a:t>limmobilier.html</a:t>
            </a:r>
            <a:endParaRPr lang="fr-FR" sz="1000" dirty="0"/>
          </a:p>
        </p:txBody>
      </p:sp>
      <p:pic>
        <p:nvPicPr>
          <p:cNvPr id="2" name="Image 1" descr="Capture d’écran 2016-09-21 à 14.10.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 y="1268760"/>
            <a:ext cx="4348106" cy="4680520"/>
          </a:xfrm>
          <a:prstGeom prst="rect">
            <a:avLst/>
          </a:prstGeom>
        </p:spPr>
      </p:pic>
      <p:pic>
        <p:nvPicPr>
          <p:cNvPr id="3" name="Image 2" descr="Capture d’écran 2016-09-21 à 14.10.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1427077"/>
            <a:ext cx="4878566" cy="3370075"/>
          </a:xfrm>
          <a:prstGeom prst="rect">
            <a:avLst/>
          </a:prstGeom>
        </p:spPr>
      </p:pic>
    </p:spTree>
    <p:extLst>
      <p:ext uri="{BB962C8B-B14F-4D97-AF65-F5344CB8AC3E}">
        <p14:creationId xmlns:p14="http://schemas.microsoft.com/office/powerpoint/2010/main" val="328073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POINT DE VUE – Lois Moulas</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a:t>
            </a:r>
            <a:r>
              <a:rPr lang="fr-FR" sz="1600" b="1" dirty="0" err="1">
                <a:solidFill>
                  <a:srgbClr val="92D050"/>
                </a:solidFill>
                <a:latin typeface="Microsoft New Tai Lue"/>
                <a:cs typeface="Microsoft New Tai Lue" pitchFamily="34" charset="0"/>
              </a:rPr>
              <a:t>Week</a:t>
            </a:r>
            <a:r>
              <a:rPr lang="fr-FR" sz="1600" b="1" dirty="0">
                <a:solidFill>
                  <a:srgbClr val="92D050"/>
                </a:solidFill>
                <a:latin typeface="Microsoft New Tai Lue"/>
                <a:cs typeface="Microsoft New Tai Lue" pitchFamily="34" charset="0"/>
              </a:rPr>
              <a:t> - 21/01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a:t>
            </a:fld>
            <a:endParaRPr lang="fr-FR" dirty="0"/>
          </a:p>
        </p:txBody>
      </p:sp>
      <p:sp>
        <p:nvSpPr>
          <p:cNvPr id="11" name="ZoneTexte 10"/>
          <p:cNvSpPr txBox="1"/>
          <p:nvPr/>
        </p:nvSpPr>
        <p:spPr>
          <a:xfrm>
            <a:off x="580593" y="6197242"/>
            <a:ext cx="7901557" cy="400110"/>
          </a:xfrm>
          <a:prstGeom prst="rect">
            <a:avLst/>
          </a:prstGeom>
          <a:noFill/>
        </p:spPr>
        <p:txBody>
          <a:bodyPr wrap="square" rtlCol="0">
            <a:spAutoFit/>
          </a:bodyPr>
          <a:lstStyle/>
          <a:p>
            <a:r>
              <a:rPr lang="fr-FR" sz="1000" b="1" dirty="0"/>
              <a:t>Disponible au lien suivant </a:t>
            </a:r>
            <a:r>
              <a:rPr lang="fr-FR" sz="1000" dirty="0"/>
              <a:t>: http://www.immoweek.fr/immobilier/actualites/developpement-durable-11/lois-moulas-oid-a-propos-du-decret-tertiaire-un-decret-de-plus-oui-mais-pourquoi-17646</a:t>
            </a:r>
          </a:p>
        </p:txBody>
      </p:sp>
      <p:pic>
        <p:nvPicPr>
          <p:cNvPr id="6" name="Image 5"/>
          <p:cNvPicPr>
            <a:picLocks noChangeAspect="1"/>
          </p:cNvPicPr>
          <p:nvPr/>
        </p:nvPicPr>
        <p:blipFill rotWithShape="1">
          <a:blip r:embed="rId2"/>
          <a:srcRect l="12367" t="12594" r="13474" b="6689"/>
          <a:stretch/>
        </p:blipFill>
        <p:spPr>
          <a:xfrm>
            <a:off x="580593" y="1263600"/>
            <a:ext cx="6583695" cy="4028828"/>
          </a:xfrm>
          <a:prstGeom prst="rect">
            <a:avLst/>
          </a:prstGeom>
        </p:spPr>
      </p:pic>
    </p:spTree>
    <p:extLst>
      <p:ext uri="{BB962C8B-B14F-4D97-AF65-F5344CB8AC3E}">
        <p14:creationId xmlns:p14="http://schemas.microsoft.com/office/powerpoint/2010/main" val="2877116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World Green Building </a:t>
            </a:r>
            <a:r>
              <a:rPr lang="fr-FR" dirty="0" err="1"/>
              <a:t>Week</a:t>
            </a:r>
            <a:r>
              <a:rPr lang="fr-FR" dirty="0"/>
              <a:t> 2016 : une semaine pour découvrir à quel point l'immobilier durable risque de changer votre manière de vivre</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Atlantico</a:t>
            </a:r>
            <a:r>
              <a:rPr lang="fr-FR" sz="1600" b="1" dirty="0">
                <a:solidFill>
                  <a:srgbClr val="92D050"/>
                </a:solidFill>
                <a:latin typeface="Microsoft New Tai Lue"/>
                <a:cs typeface="Microsoft New Tai Lue" pitchFamily="34" charset="0"/>
              </a:rPr>
              <a:t> - 25/09</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40</a:t>
            </a:fld>
            <a:endParaRPr lang="fr-FR" dirty="0"/>
          </a:p>
        </p:txBody>
      </p:sp>
      <p:sp>
        <p:nvSpPr>
          <p:cNvPr id="5" name="ZoneTexte 4"/>
          <p:cNvSpPr txBox="1"/>
          <p:nvPr/>
        </p:nvSpPr>
        <p:spPr>
          <a:xfrm>
            <a:off x="2771800" y="6341258"/>
            <a:ext cx="6048672" cy="400110"/>
          </a:xfrm>
          <a:prstGeom prst="rect">
            <a:avLst/>
          </a:prstGeom>
          <a:noFill/>
        </p:spPr>
        <p:txBody>
          <a:bodyPr wrap="square" rtlCol="0">
            <a:spAutoFit/>
          </a:bodyPr>
          <a:lstStyle/>
          <a:p>
            <a:r>
              <a:rPr lang="fr-FR" sz="1000" b="1" dirty="0"/>
              <a:t>Article disponible au lien suivant </a:t>
            </a:r>
            <a:r>
              <a:rPr lang="fr-FR" sz="1000" dirty="0"/>
              <a:t>: http://</a:t>
            </a:r>
            <a:r>
              <a:rPr lang="fr-FR" sz="1000" dirty="0" err="1"/>
              <a:t>www.atlantico.fr</a:t>
            </a:r>
            <a:r>
              <a:rPr lang="fr-FR" sz="1000" dirty="0"/>
              <a:t>/rdv/</a:t>
            </a:r>
            <a:r>
              <a:rPr lang="fr-FR" sz="1000" dirty="0" err="1"/>
              <a:t>atlantico</a:t>
            </a:r>
            <a:r>
              <a:rPr lang="fr-FR" sz="1000" dirty="0"/>
              <a:t>-green/world-green-building-week-2016-semaine-pour-decouvrir-quel-point-immobilier-durable-risque-changer-votre-maniere-vivre-anne-2830152.html</a:t>
            </a:r>
          </a:p>
        </p:txBody>
      </p:sp>
      <p:sp>
        <p:nvSpPr>
          <p:cNvPr id="6" name="ZoneTexte 5"/>
          <p:cNvSpPr txBox="1"/>
          <p:nvPr/>
        </p:nvSpPr>
        <p:spPr>
          <a:xfrm>
            <a:off x="418839" y="1196752"/>
            <a:ext cx="8401633" cy="5262978"/>
          </a:xfrm>
          <a:prstGeom prst="rect">
            <a:avLst/>
          </a:prstGeom>
          <a:noFill/>
        </p:spPr>
        <p:txBody>
          <a:bodyPr wrap="square" rtlCol="0">
            <a:spAutoFit/>
          </a:bodyPr>
          <a:lstStyle/>
          <a:p>
            <a:r>
              <a:rPr lang="fr-FR" sz="1200" b="1" dirty="0"/>
              <a:t>Cette année, la World Green Building </a:t>
            </a:r>
            <a:r>
              <a:rPr lang="fr-FR" sz="1200" b="1" dirty="0" err="1"/>
              <a:t>Week</a:t>
            </a:r>
            <a:r>
              <a:rPr lang="fr-FR" sz="1200" b="1" dirty="0"/>
              <a:t>, organisée par l’Association HQE-France GBC, se tiendra du lundi 26 septembre au dimanche 2 octobre inclus. Elle mettra à l’honneur plusieurs thèmes tels que le bâtiment à énergie positive, la valeur immatérielle, le bâtiment connecté, et toujours la rénovation.</a:t>
            </a:r>
            <a:endParaRPr lang="fr-FR" sz="1200" dirty="0"/>
          </a:p>
          <a:p>
            <a:r>
              <a:rPr lang="fr-FR" sz="1200" dirty="0"/>
              <a:t> </a:t>
            </a:r>
          </a:p>
          <a:p>
            <a:r>
              <a:rPr lang="fr-FR" sz="1200" b="1" dirty="0" err="1"/>
              <a:t>Atlantico</a:t>
            </a:r>
            <a:r>
              <a:rPr lang="fr-FR" sz="1200" b="1" dirty="0"/>
              <a:t> : Quels sont aujourd'hui les grands enjeux de la construction durable ?</a:t>
            </a:r>
          </a:p>
          <a:p>
            <a:r>
              <a:rPr lang="fr-FR" sz="1200" b="1" dirty="0"/>
              <a:t>Lois Moulas :</a:t>
            </a:r>
            <a:r>
              <a:rPr lang="fr-FR" sz="1200" dirty="0"/>
              <a:t> Quand on parle d'immobilier durable, les enjeux sont multiples, car cela concerne aussi bien la création, la restauration, la rénovation ou la réhabilitation d'un bâtiment, son utilisation (chauffage, consommation d'énergie, rejet des divers flux : eau, déchets, etc.), ou encore la biodiversité (c'est-à-dire intégrer le plus respectueusement possible le bâti dans le milieu naturel en utilisant au mieux des ressources peu transformées, locales, et saines).</a:t>
            </a:r>
          </a:p>
          <a:p>
            <a:r>
              <a:rPr lang="fr-FR" sz="1200" dirty="0"/>
              <a:t>Néanmoins, à mon sens, l'enjeu principal de l'immobilier durable aujourd'hui en France est de </a:t>
            </a:r>
            <a:r>
              <a:rPr lang="fr-FR" sz="1200" b="1" dirty="0"/>
              <a:t>convaincre les petits propriétaires et les petites entreprises du bâtiment d'investir dans des constructions écologiques.</a:t>
            </a:r>
            <a:r>
              <a:rPr lang="fr-FR" sz="1200" dirty="0"/>
              <a:t> Cela n'a l'air de rien comme ça, mais mises bout à bout, ces constructions indépendantes </a:t>
            </a:r>
            <a:r>
              <a:rPr lang="fr-FR" sz="1200" dirty="0" err="1"/>
              <a:t>réprésentent</a:t>
            </a:r>
            <a:r>
              <a:rPr lang="fr-FR" sz="1200" dirty="0"/>
              <a:t> plus de la moitié des acteurs du secteur. </a:t>
            </a:r>
          </a:p>
          <a:p>
            <a:r>
              <a:rPr lang="fr-FR" sz="1200" b="1" dirty="0"/>
              <a:t>Les grands groupes de l'immobilier, qui ont plus de moyens, ont déjà intégré pour la plupart les normes environnementales dans leurs nouveaux projets.</a:t>
            </a:r>
            <a:endParaRPr lang="fr-FR" sz="1200" dirty="0"/>
          </a:p>
          <a:p>
            <a:r>
              <a:rPr lang="fr-FR" sz="1200" dirty="0"/>
              <a:t>A un niveau plus macro, l'autre enjeu majeur du secteur de l'immobilier durable est </a:t>
            </a:r>
            <a:r>
              <a:rPr lang="fr-FR" sz="1200" b="1" dirty="0"/>
              <a:t>la signature des Etats-Unis et de la Chine de l'Accord de Paris</a:t>
            </a:r>
            <a:r>
              <a:rPr lang="fr-FR" sz="1200" dirty="0"/>
              <a:t>, et que ces pays tiennent leurs engagements.</a:t>
            </a:r>
          </a:p>
          <a:p>
            <a:r>
              <a:rPr lang="fr-FR" sz="1200" dirty="0"/>
              <a:t> </a:t>
            </a:r>
          </a:p>
          <a:p>
            <a:r>
              <a:rPr lang="fr-FR" sz="1200" dirty="0"/>
              <a:t> </a:t>
            </a:r>
            <a:r>
              <a:rPr lang="fr-FR" sz="1200" b="1" dirty="0"/>
              <a:t>Anne-Sophie </a:t>
            </a:r>
            <a:r>
              <a:rPr lang="fr-FR" sz="1200" b="1" dirty="0" err="1"/>
              <a:t>Perrissin</a:t>
            </a:r>
            <a:r>
              <a:rPr lang="fr-FR" sz="1200" b="1" dirty="0"/>
              <a:t>-Fabert</a:t>
            </a:r>
            <a:r>
              <a:rPr lang="fr-FR" sz="1200" dirty="0"/>
              <a:t> : Qualité de vie, respect de l’environnement et performance économique sont les trois grands enjeux de la construction durable. Le parc existant constitue la cible prioritaire car il représente l’essentiel du stock des bâtiments. Les professionnels sont prêts à relever ce défi de la rénovation et de l’exploitation vertueuses des bâtiments, mais force est de constater que </a:t>
            </a:r>
            <a:r>
              <a:rPr lang="fr-FR" sz="1200" b="1" dirty="0"/>
              <a:t>la demande n’est pas "massivement" au rendez-vous.</a:t>
            </a:r>
            <a:endParaRPr lang="fr-FR" sz="1200" dirty="0"/>
          </a:p>
          <a:p>
            <a:r>
              <a:rPr lang="fr-FR" sz="1200" dirty="0"/>
              <a:t>Comment mettre en avant, de façon différente, les bénéfices pour l’usager afin de le rendre acteur de cette généralisation de la construction durable : c’est le défi collectif que nous devons relever. </a:t>
            </a:r>
            <a:r>
              <a:rPr lang="fr-FR" sz="1200" i="1" dirty="0"/>
              <a:t>Change </a:t>
            </a:r>
            <a:r>
              <a:rPr lang="fr-FR" sz="1200" i="1" dirty="0" err="1"/>
              <a:t>your</a:t>
            </a:r>
            <a:r>
              <a:rPr lang="fr-FR" sz="1200" i="1" dirty="0"/>
              <a:t> perspective !</a:t>
            </a:r>
            <a:r>
              <a:rPr lang="fr-FR" sz="1200" dirty="0"/>
              <a:t> C’est justement le slogan de la World Green Building </a:t>
            </a:r>
            <a:r>
              <a:rPr lang="fr-FR" sz="1200" dirty="0" err="1"/>
              <a:t>Week</a:t>
            </a:r>
            <a:r>
              <a:rPr lang="fr-FR" sz="1200" dirty="0"/>
              <a:t> 2016. Les évènements qui ponctueront cette semaine mettront en lumière </a:t>
            </a:r>
            <a:r>
              <a:rPr lang="fr-FR" sz="1200" b="1" dirty="0"/>
              <a:t>ces bénéfices pour l’usager </a:t>
            </a:r>
            <a:r>
              <a:rPr lang="fr-FR" sz="1200" dirty="0"/>
              <a:t>sur la base d’études, de retours d’expériences, et de témoignages, etc. Par cette mobilisation simultanée de soixante-quatorze pays tout au long de la semaine, nous souhaitons sensibiliser le plus grand nombre à l’urgence de la construction durable.</a:t>
            </a:r>
          </a:p>
          <a:p>
            <a:endParaRPr lang="fr-FR" sz="1200" dirty="0"/>
          </a:p>
        </p:txBody>
      </p:sp>
    </p:spTree>
    <p:extLst>
      <p:ext uri="{BB962C8B-B14F-4D97-AF65-F5344CB8AC3E}">
        <p14:creationId xmlns:p14="http://schemas.microsoft.com/office/powerpoint/2010/main" val="3016398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World Green Building </a:t>
            </a:r>
            <a:r>
              <a:rPr lang="fr-FR" dirty="0" err="1"/>
              <a:t>Week</a:t>
            </a:r>
            <a:r>
              <a:rPr lang="fr-FR" dirty="0"/>
              <a:t> 2016 : une semaine pour découvrir à quel point l'immobilier durable risque de changer votre manière de vivre</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Atlantico</a:t>
            </a:r>
            <a:r>
              <a:rPr lang="fr-FR" sz="1600" b="1" dirty="0">
                <a:solidFill>
                  <a:srgbClr val="92D050"/>
                </a:solidFill>
                <a:latin typeface="Microsoft New Tai Lue"/>
                <a:cs typeface="Microsoft New Tai Lue" pitchFamily="34" charset="0"/>
              </a:rPr>
              <a:t> - 25/09</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41</a:t>
            </a:fld>
            <a:endParaRPr lang="fr-FR" dirty="0"/>
          </a:p>
        </p:txBody>
      </p:sp>
      <p:sp>
        <p:nvSpPr>
          <p:cNvPr id="5" name="ZoneTexte 4"/>
          <p:cNvSpPr txBox="1"/>
          <p:nvPr/>
        </p:nvSpPr>
        <p:spPr>
          <a:xfrm>
            <a:off x="2771800" y="6341258"/>
            <a:ext cx="6192688" cy="400110"/>
          </a:xfrm>
          <a:prstGeom prst="rect">
            <a:avLst/>
          </a:prstGeom>
          <a:noFill/>
        </p:spPr>
        <p:txBody>
          <a:bodyPr wrap="square" rtlCol="0">
            <a:spAutoFit/>
          </a:bodyPr>
          <a:lstStyle/>
          <a:p>
            <a:r>
              <a:rPr lang="fr-FR" sz="1000" b="1" dirty="0"/>
              <a:t>Article disponible au lien suivant </a:t>
            </a:r>
            <a:r>
              <a:rPr lang="fr-FR" sz="1000" dirty="0"/>
              <a:t>: http://</a:t>
            </a:r>
            <a:r>
              <a:rPr lang="fr-FR" sz="1000" dirty="0" err="1"/>
              <a:t>www.atlantico.fr</a:t>
            </a:r>
            <a:r>
              <a:rPr lang="fr-FR" sz="1000" dirty="0"/>
              <a:t>/rdv/</a:t>
            </a:r>
            <a:r>
              <a:rPr lang="fr-FR" sz="1000" dirty="0" err="1"/>
              <a:t>atlantico</a:t>
            </a:r>
            <a:r>
              <a:rPr lang="fr-FR" sz="1000" dirty="0"/>
              <a:t>-green/world-green-building-week-2016-semaine-pour-decouvrir-quel-point-immobilier-durable-risque-changer-votre-maniere-vivre-anne-2830152.html</a:t>
            </a:r>
          </a:p>
        </p:txBody>
      </p:sp>
      <p:sp>
        <p:nvSpPr>
          <p:cNvPr id="6" name="ZoneTexte 5"/>
          <p:cNvSpPr txBox="1"/>
          <p:nvPr/>
        </p:nvSpPr>
        <p:spPr>
          <a:xfrm>
            <a:off x="395536" y="1124744"/>
            <a:ext cx="8424936" cy="5632310"/>
          </a:xfrm>
          <a:prstGeom prst="rect">
            <a:avLst/>
          </a:prstGeom>
          <a:noFill/>
        </p:spPr>
        <p:txBody>
          <a:bodyPr wrap="square" rtlCol="0">
            <a:spAutoFit/>
          </a:bodyPr>
          <a:lstStyle/>
          <a:p>
            <a:r>
              <a:rPr lang="fr-FR" sz="1200" b="1" dirty="0"/>
              <a:t>Quelles sont, selon vous, les innovations les plus intéressantes qui vont être présentées ?</a:t>
            </a:r>
          </a:p>
          <a:p>
            <a:r>
              <a:rPr lang="fr-FR" sz="1200" b="1" dirty="0"/>
              <a:t>Lois Moulas</a:t>
            </a:r>
            <a:r>
              <a:rPr lang="fr-FR" sz="1200" dirty="0"/>
              <a:t> : A mon sens, c'est </a:t>
            </a:r>
            <a:r>
              <a:rPr lang="fr-FR" sz="1200" b="1" dirty="0"/>
              <a:t>la digitalisation de l'immobilier durable </a:t>
            </a:r>
            <a:r>
              <a:rPr lang="fr-FR" sz="1200" dirty="0"/>
              <a:t>qui est en train de révolutionner le secteur. C'est, par exemple et comme le fait la start-up </a:t>
            </a:r>
            <a:r>
              <a:rPr lang="fr-FR" sz="1200" dirty="0" err="1"/>
              <a:t>Deepki</a:t>
            </a:r>
            <a:r>
              <a:rPr lang="fr-FR" sz="1200" dirty="0"/>
              <a:t>, utiliser le </a:t>
            </a:r>
            <a:r>
              <a:rPr lang="fr-FR" sz="1200" i="1" dirty="0" err="1"/>
              <a:t>Big</a:t>
            </a:r>
            <a:r>
              <a:rPr lang="fr-FR" sz="1200" i="1" dirty="0"/>
              <a:t> Data</a:t>
            </a:r>
            <a:r>
              <a:rPr lang="fr-FR" sz="1200" dirty="0"/>
              <a:t> pour faire un état des lieux de l'ensemble des bâtiments français, et ainsi mieux cibler les priorités environnementales.</a:t>
            </a:r>
          </a:p>
          <a:p>
            <a:r>
              <a:rPr lang="fr-FR" sz="1200" dirty="0"/>
              <a:t>Le deuxième champ le plus innovant du secteur de l'immobilier durable concerne tout ce qui touche</a:t>
            </a:r>
            <a:r>
              <a:rPr lang="fr-FR" sz="1200" b="1" dirty="0"/>
              <a:t> aux nouveaux modes de travail</a:t>
            </a:r>
            <a:r>
              <a:rPr lang="fr-FR" sz="1200" dirty="0"/>
              <a:t>, qui donnent naissance à de nouvelles constructions à la pointe de l'écologie, comme par exemple les incubateurs ou les espaces de</a:t>
            </a:r>
            <a:r>
              <a:rPr lang="fr-FR" sz="1200" i="1" dirty="0"/>
              <a:t> </a:t>
            </a:r>
            <a:r>
              <a:rPr lang="fr-FR" sz="1200" i="1" dirty="0" err="1"/>
              <a:t>co-working</a:t>
            </a:r>
            <a:r>
              <a:rPr lang="fr-FR" sz="1200" dirty="0"/>
              <a:t>.</a:t>
            </a:r>
          </a:p>
          <a:p>
            <a:r>
              <a:rPr lang="fr-FR" sz="1200" b="1" dirty="0"/>
              <a:t>Anne-Sophie </a:t>
            </a:r>
            <a:r>
              <a:rPr lang="fr-FR" sz="1200" b="1" dirty="0" err="1"/>
              <a:t>Perrissin</a:t>
            </a:r>
            <a:r>
              <a:rPr lang="fr-FR" sz="1200" b="1" dirty="0"/>
              <a:t>-Fabert</a:t>
            </a:r>
            <a:r>
              <a:rPr lang="fr-FR" sz="1200" dirty="0"/>
              <a:t> : Difficile de choisir…mais la diversité des évènements proposés devrait, sans aucun doute,  permettre à chacun de trouver au moins une innovation technique, organisationnelle ou économique pertinente qui corresponde à ses attentes.</a:t>
            </a:r>
          </a:p>
          <a:p>
            <a:r>
              <a:rPr lang="fr-FR" sz="1200" dirty="0"/>
              <a:t> </a:t>
            </a:r>
          </a:p>
          <a:p>
            <a:r>
              <a:rPr lang="fr-FR" sz="1200" b="1" dirty="0"/>
              <a:t>L’ensemble des acteurs français impliqués dans le cycle de vie des bâtiments organisera diverses manifestations, sur un parcours national et régional.  La construction durable a-t-elle un réel potentiel économique selon vous ?</a:t>
            </a:r>
          </a:p>
          <a:p>
            <a:r>
              <a:rPr lang="fr-FR" sz="1200" b="1" dirty="0"/>
              <a:t>Lois Moulas</a:t>
            </a:r>
            <a:r>
              <a:rPr lang="fr-FR" sz="1200" dirty="0"/>
              <a:t> : Sont impliqués cette année : </a:t>
            </a:r>
            <a:r>
              <a:rPr lang="fr-FR" sz="1200" dirty="0" err="1"/>
              <a:t>Certivéa</a:t>
            </a:r>
            <a:r>
              <a:rPr lang="fr-FR" sz="1200" dirty="0"/>
              <a:t>, CERQUAL </a:t>
            </a:r>
            <a:r>
              <a:rPr lang="fr-FR" sz="1200" dirty="0" err="1"/>
              <a:t>Qualitel</a:t>
            </a:r>
            <a:r>
              <a:rPr lang="fr-FR" sz="1200" dirty="0"/>
              <a:t> Certification, </a:t>
            </a:r>
            <a:r>
              <a:rPr lang="fr-FR" sz="1200" dirty="0" err="1"/>
              <a:t>Cerway</a:t>
            </a:r>
            <a:r>
              <a:rPr lang="fr-FR" sz="1200" dirty="0"/>
              <a:t>, Construction 21, DEERNS, l’École des Ponts Paris Tech, ICADE, GECINA, Groupe Moniteur, Poste </a:t>
            </a:r>
            <a:r>
              <a:rPr lang="fr-FR" sz="1200" dirty="0" err="1"/>
              <a:t>Immo</a:t>
            </a:r>
            <a:r>
              <a:rPr lang="fr-FR" sz="1200" dirty="0"/>
              <a:t>, Vinci Immobilier Promotion, la RICS... </a:t>
            </a:r>
            <a:r>
              <a:rPr lang="fr-FR" sz="1200" b="1" dirty="0"/>
              <a:t>Le secteur est en pleine croissance</a:t>
            </a:r>
            <a:r>
              <a:rPr lang="fr-FR" sz="1200" dirty="0"/>
              <a:t> et les start-ups se multiplient. L'immobilier durable est clairement l'avenir de l'immobilier, donc a un très fort potentiel économique.</a:t>
            </a:r>
          </a:p>
          <a:p>
            <a:r>
              <a:rPr lang="fr-FR" sz="1200" dirty="0"/>
              <a:t> </a:t>
            </a:r>
          </a:p>
          <a:p>
            <a:r>
              <a:rPr lang="fr-FR" sz="1200" b="1" dirty="0"/>
              <a:t>Anne-Sophie </a:t>
            </a:r>
            <a:r>
              <a:rPr lang="fr-FR" sz="1200" b="1" dirty="0" err="1"/>
              <a:t>Perrissin</a:t>
            </a:r>
            <a:r>
              <a:rPr lang="fr-FR" sz="1200" b="1" dirty="0"/>
              <a:t>-Fabert</a:t>
            </a:r>
            <a:r>
              <a:rPr lang="fr-FR" sz="1200" dirty="0"/>
              <a:t> : Pour la seule année 2015, ce sont 10 millions de m² HQE™, habitats et bâtiments non résidentiels confondus, qui ont été certifiés. Les maîtres d’ouvrages qui portent ses opérations y ont nécessairement trouvé un intérêt économique !</a:t>
            </a:r>
          </a:p>
          <a:p>
            <a:r>
              <a:rPr lang="fr-FR" sz="1200" dirty="0"/>
              <a:t>De façon plus générale, on dispose depuis peu d’études qui démontrent concrètement que des bureaux certifiés ont un taux de vacance moindre…ou qu’un logement avec un mauvais classement énergétique au DPE, en zone non tendue, se vend moins cher.</a:t>
            </a:r>
          </a:p>
          <a:p>
            <a:r>
              <a:rPr lang="fr-FR" sz="1200" dirty="0"/>
              <a:t>Enfin, le secteur de la construction, comme notre société, est en pleine transition numérique et environnementale ; autant d’opportunités favorables à de nouvelles activités économiques…qu’il faut saisir.</a:t>
            </a:r>
          </a:p>
          <a:p>
            <a:r>
              <a:rPr lang="fr-FR" sz="1200" b="1" dirty="0"/>
              <a:t> </a:t>
            </a:r>
          </a:p>
          <a:p>
            <a:r>
              <a:rPr lang="fr-FR" sz="1200" b="1" dirty="0"/>
              <a:t>A quelles difficultés le secteur de la construction durable doit-il faire face aujourd'hui ?</a:t>
            </a:r>
          </a:p>
          <a:p>
            <a:r>
              <a:rPr lang="fr-FR" sz="1200" b="1" dirty="0"/>
              <a:t>Lois Moulas</a:t>
            </a:r>
            <a:r>
              <a:rPr lang="fr-FR" sz="1200" dirty="0"/>
              <a:t> : Il y a encore un gros effort de formation et d'éducation écologiques à faire auprès des petits propriétaires et des petites entreprises du bâtiment.</a:t>
            </a:r>
          </a:p>
          <a:p>
            <a:endParaRPr lang="fr-FR" sz="1200" dirty="0"/>
          </a:p>
        </p:txBody>
      </p:sp>
    </p:spTree>
    <p:extLst>
      <p:ext uri="{BB962C8B-B14F-4D97-AF65-F5344CB8AC3E}">
        <p14:creationId xmlns:p14="http://schemas.microsoft.com/office/powerpoint/2010/main" val="2998417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Durable, </a:t>
            </a:r>
            <a:r>
              <a:rPr lang="fr-FR" dirty="0" err="1"/>
              <a:t>ultraconnectée</a:t>
            </a:r>
            <a:r>
              <a:rPr lang="fr-FR" dirty="0"/>
              <a:t> et citoyenne : voici comment la ville du futur va s'adapter aux nouveaux modes de vie du quotidien</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Atlantico</a:t>
            </a:r>
            <a:r>
              <a:rPr lang="fr-FR" sz="1600" b="1" dirty="0">
                <a:solidFill>
                  <a:srgbClr val="92D050"/>
                </a:solidFill>
                <a:latin typeface="Microsoft New Tai Lue"/>
                <a:cs typeface="Microsoft New Tai Lue" pitchFamily="34" charset="0"/>
              </a:rPr>
              <a:t> – 16/10</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42</a:t>
            </a:fld>
            <a:endParaRPr lang="fr-FR" dirty="0"/>
          </a:p>
        </p:txBody>
      </p:sp>
      <p:sp>
        <p:nvSpPr>
          <p:cNvPr id="5" name="ZoneTexte 4"/>
          <p:cNvSpPr txBox="1"/>
          <p:nvPr/>
        </p:nvSpPr>
        <p:spPr>
          <a:xfrm>
            <a:off x="2771800" y="6341258"/>
            <a:ext cx="6372200" cy="400110"/>
          </a:xfrm>
          <a:prstGeom prst="rect">
            <a:avLst/>
          </a:prstGeom>
          <a:noFill/>
        </p:spPr>
        <p:txBody>
          <a:bodyPr wrap="square" rtlCol="0">
            <a:spAutoFit/>
          </a:bodyPr>
          <a:lstStyle/>
          <a:p>
            <a:r>
              <a:rPr lang="fr-FR" sz="1000" b="1" dirty="0"/>
              <a:t>Article disponible au lien suivant </a:t>
            </a:r>
            <a:r>
              <a:rPr lang="fr-FR" sz="1000" dirty="0"/>
              <a:t>: http://</a:t>
            </a:r>
            <a:r>
              <a:rPr lang="fr-FR" sz="1000" dirty="0" err="1"/>
              <a:t>www.atlantico.fr</a:t>
            </a:r>
            <a:r>
              <a:rPr lang="fr-FR" sz="1000" dirty="0"/>
              <a:t>/rdv/</a:t>
            </a:r>
            <a:r>
              <a:rPr lang="fr-FR" sz="1000" dirty="0" err="1"/>
              <a:t>atlantico</a:t>
            </a:r>
            <a:r>
              <a:rPr lang="fr-FR" sz="1000" dirty="0"/>
              <a:t>-green/durable-ultraconnectee-et-citoyenne-voici-comment-ville-futur-va-adapter-aux-nouveaux-modes-vie-quotidien-lois-moulas-maryse-2850871.html</a:t>
            </a:r>
          </a:p>
        </p:txBody>
      </p:sp>
      <p:pic>
        <p:nvPicPr>
          <p:cNvPr id="2" name="Image 1" descr="Capture d’écran 2016-10-17 à 11.46.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88" y="1196752"/>
            <a:ext cx="8483600" cy="4000500"/>
          </a:xfrm>
          <a:prstGeom prst="rect">
            <a:avLst/>
          </a:prstGeom>
        </p:spPr>
      </p:pic>
    </p:spTree>
    <p:extLst>
      <p:ext uri="{BB962C8B-B14F-4D97-AF65-F5344CB8AC3E}">
        <p14:creationId xmlns:p14="http://schemas.microsoft.com/office/powerpoint/2010/main" val="1168803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L’OID et le GRESB décryptent les résultats France du GRESB 2016</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Business </a:t>
            </a: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 17/10</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43</a:t>
            </a:fld>
            <a:endParaRPr lang="fr-FR" dirty="0"/>
          </a:p>
        </p:txBody>
      </p:sp>
      <p:sp>
        <p:nvSpPr>
          <p:cNvPr id="5" name="ZoneTexte 4"/>
          <p:cNvSpPr txBox="1"/>
          <p:nvPr/>
        </p:nvSpPr>
        <p:spPr>
          <a:xfrm>
            <a:off x="6516216" y="5735578"/>
            <a:ext cx="2217917" cy="861774"/>
          </a:xfrm>
          <a:prstGeom prst="rect">
            <a:avLst/>
          </a:prstGeom>
          <a:noFill/>
        </p:spPr>
        <p:txBody>
          <a:bodyPr wrap="square" rtlCol="0">
            <a:spAutoFit/>
          </a:bodyPr>
          <a:lstStyle/>
          <a:p>
            <a:pPr algn="r"/>
            <a:r>
              <a:rPr lang="fr-FR" sz="1000" b="1" dirty="0"/>
              <a:t>Article disponible au lien suivant </a:t>
            </a:r>
            <a:r>
              <a:rPr lang="fr-FR" sz="1000" dirty="0"/>
              <a:t>: http://</a:t>
            </a:r>
            <a:r>
              <a:rPr lang="fr-FR" sz="1000" dirty="0" err="1"/>
              <a:t>www.businessimmo.com</a:t>
            </a:r>
            <a:r>
              <a:rPr lang="fr-FR" sz="1000" dirty="0"/>
              <a:t>/contents/76323/l-oid-et-le-gresb-decryptent-les-resultats-france-du-gresb-2016</a:t>
            </a:r>
          </a:p>
        </p:txBody>
      </p:sp>
      <p:pic>
        <p:nvPicPr>
          <p:cNvPr id="3" name="Image 2" descr="Capture d’écran 2016-10-17 à 18.47.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24744"/>
            <a:ext cx="6071725" cy="5624078"/>
          </a:xfrm>
          <a:prstGeom prst="rect">
            <a:avLst/>
          </a:prstGeom>
        </p:spPr>
      </p:pic>
    </p:spTree>
    <p:extLst>
      <p:ext uri="{BB962C8B-B14F-4D97-AF65-F5344CB8AC3E}">
        <p14:creationId xmlns:p14="http://schemas.microsoft.com/office/powerpoint/2010/main" val="331616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fontScale="90000"/>
          </a:bodyPr>
          <a:lstStyle/>
          <a:p>
            <a:r>
              <a:rPr lang="fr-FR" dirty="0"/>
              <a:t>ARTICLE – L’OID et le GRESB décryptent les résultats France du GRESB 2016</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Construction 21 – 18/10</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44</a:t>
            </a:fld>
            <a:endParaRPr lang="fr-FR" dirty="0"/>
          </a:p>
        </p:txBody>
      </p:sp>
      <p:sp>
        <p:nvSpPr>
          <p:cNvPr id="5" name="ZoneTexte 4"/>
          <p:cNvSpPr txBox="1"/>
          <p:nvPr/>
        </p:nvSpPr>
        <p:spPr>
          <a:xfrm>
            <a:off x="5940152" y="5877272"/>
            <a:ext cx="2771800" cy="707886"/>
          </a:xfrm>
          <a:prstGeom prst="rect">
            <a:avLst/>
          </a:prstGeom>
          <a:noFill/>
        </p:spPr>
        <p:txBody>
          <a:bodyPr wrap="square" rtlCol="0">
            <a:spAutoFit/>
          </a:bodyPr>
          <a:lstStyle/>
          <a:p>
            <a:r>
              <a:rPr lang="fr-FR" sz="1000" b="1" dirty="0"/>
              <a:t>Article disponible au lien suivant </a:t>
            </a:r>
            <a:r>
              <a:rPr lang="fr-FR" sz="1000" dirty="0"/>
              <a:t>: http://www.construction21.org/france/articles/fr/loid-et-le-gresb-decryptent-les-resultats-france-du-gresb-2016.html</a:t>
            </a:r>
          </a:p>
        </p:txBody>
      </p:sp>
      <p:pic>
        <p:nvPicPr>
          <p:cNvPr id="2" name="Image 1"/>
          <p:cNvPicPr>
            <a:picLocks noChangeAspect="1"/>
          </p:cNvPicPr>
          <p:nvPr/>
        </p:nvPicPr>
        <p:blipFill>
          <a:blip r:embed="rId2"/>
          <a:stretch>
            <a:fillRect/>
          </a:stretch>
        </p:blipFill>
        <p:spPr>
          <a:xfrm>
            <a:off x="479554" y="1209926"/>
            <a:ext cx="8191725" cy="3587226"/>
          </a:xfrm>
          <a:prstGeom prst="rect">
            <a:avLst/>
          </a:prstGeom>
        </p:spPr>
      </p:pic>
    </p:spTree>
    <p:extLst>
      <p:ext uri="{BB962C8B-B14F-4D97-AF65-F5344CB8AC3E}">
        <p14:creationId xmlns:p14="http://schemas.microsoft.com/office/powerpoint/2010/main" val="3721811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a:bodyPr>
          <a:lstStyle/>
          <a:p>
            <a:r>
              <a:rPr lang="fr-FR" dirty="0"/>
              <a:t>ARTICLE – L’OID rejoint le bureau du Plan Bâtiment Durable !</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Immoweek</a:t>
            </a:r>
            <a:r>
              <a:rPr lang="fr-FR" sz="1600" b="1" dirty="0">
                <a:solidFill>
                  <a:srgbClr val="92D050"/>
                </a:solidFill>
                <a:latin typeface="Microsoft New Tai Lue"/>
                <a:cs typeface="Microsoft New Tai Lue" pitchFamily="34" charset="0"/>
              </a:rPr>
              <a:t> – 27/10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45</a:t>
            </a:fld>
            <a:endParaRPr lang="fr-FR" dirty="0"/>
          </a:p>
        </p:txBody>
      </p:sp>
      <p:sp>
        <p:nvSpPr>
          <p:cNvPr id="5" name="ZoneTexte 4"/>
          <p:cNvSpPr txBox="1"/>
          <p:nvPr/>
        </p:nvSpPr>
        <p:spPr>
          <a:xfrm>
            <a:off x="5940152" y="5877272"/>
            <a:ext cx="2771800" cy="707886"/>
          </a:xfrm>
          <a:prstGeom prst="rect">
            <a:avLst/>
          </a:prstGeom>
          <a:noFill/>
        </p:spPr>
        <p:txBody>
          <a:bodyPr wrap="square" rtlCol="0">
            <a:spAutoFit/>
          </a:bodyPr>
          <a:lstStyle/>
          <a:p>
            <a:r>
              <a:rPr lang="fr-FR" sz="1000" b="1" dirty="0"/>
              <a:t>Article disponible au lien suivant </a:t>
            </a:r>
            <a:r>
              <a:rPr lang="fr-FR" sz="1000" dirty="0"/>
              <a:t>: http://www.immoweek.fr/green-et-innovations/actualite/loid-rejoint-bureau-plan-batiment-durable/</a:t>
            </a:r>
          </a:p>
        </p:txBody>
      </p:sp>
      <p:pic>
        <p:nvPicPr>
          <p:cNvPr id="2" name="Image 1"/>
          <p:cNvPicPr>
            <a:picLocks noChangeAspect="1"/>
          </p:cNvPicPr>
          <p:nvPr/>
        </p:nvPicPr>
        <p:blipFill>
          <a:blip r:embed="rId2"/>
          <a:stretch>
            <a:fillRect/>
          </a:stretch>
        </p:blipFill>
        <p:spPr>
          <a:xfrm>
            <a:off x="611560" y="1540674"/>
            <a:ext cx="6000750" cy="2867025"/>
          </a:xfrm>
          <a:prstGeom prst="rect">
            <a:avLst/>
          </a:prstGeom>
        </p:spPr>
      </p:pic>
    </p:spTree>
    <p:extLst>
      <p:ext uri="{BB962C8B-B14F-4D97-AF65-F5344CB8AC3E}">
        <p14:creationId xmlns:p14="http://schemas.microsoft.com/office/powerpoint/2010/main" val="721934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439200"/>
          </a:xfrm>
        </p:spPr>
        <p:txBody>
          <a:bodyPr>
            <a:normAutofit/>
          </a:bodyPr>
          <a:lstStyle/>
          <a:p>
            <a:r>
              <a:rPr lang="fr-FR" dirty="0"/>
              <a:t>ARTICLE – L’OID rejoint le bureau du Plan Bâtiment Durable !</a:t>
            </a:r>
          </a:p>
        </p:txBody>
      </p:sp>
      <p:sp>
        <p:nvSpPr>
          <p:cNvPr id="9"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Business </a:t>
            </a: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 27/10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46</a:t>
            </a:fld>
            <a:endParaRPr lang="fr-FR" dirty="0"/>
          </a:p>
        </p:txBody>
      </p:sp>
      <p:sp>
        <p:nvSpPr>
          <p:cNvPr id="5" name="ZoneTexte 4"/>
          <p:cNvSpPr txBox="1"/>
          <p:nvPr/>
        </p:nvSpPr>
        <p:spPr>
          <a:xfrm>
            <a:off x="7191528" y="5295824"/>
            <a:ext cx="1498426" cy="1169551"/>
          </a:xfrm>
          <a:prstGeom prst="rect">
            <a:avLst/>
          </a:prstGeom>
          <a:noFill/>
        </p:spPr>
        <p:txBody>
          <a:bodyPr wrap="square" rtlCol="0">
            <a:spAutoFit/>
          </a:bodyPr>
          <a:lstStyle/>
          <a:p>
            <a:r>
              <a:rPr lang="fr-FR" sz="1000" b="1" dirty="0"/>
              <a:t>Article disponible au lien suivant </a:t>
            </a:r>
            <a:r>
              <a:rPr lang="fr-FR" sz="1000" dirty="0"/>
              <a:t>: http://www.businessimmo.com/contents/76753/l-oid-rejoint-le-bureau-du-plan-batiment-durable</a:t>
            </a:r>
          </a:p>
        </p:txBody>
      </p:sp>
      <p:pic>
        <p:nvPicPr>
          <p:cNvPr id="2" name="Image 1"/>
          <p:cNvPicPr>
            <a:picLocks noChangeAspect="1"/>
          </p:cNvPicPr>
          <p:nvPr/>
        </p:nvPicPr>
        <p:blipFill>
          <a:blip r:embed="rId2"/>
          <a:stretch>
            <a:fillRect/>
          </a:stretch>
        </p:blipFill>
        <p:spPr>
          <a:xfrm>
            <a:off x="509158" y="1211948"/>
            <a:ext cx="6727138" cy="5169379"/>
          </a:xfrm>
          <a:prstGeom prst="rect">
            <a:avLst/>
          </a:prstGeom>
        </p:spPr>
      </p:pic>
    </p:spTree>
    <p:extLst>
      <p:ext uri="{BB962C8B-B14F-4D97-AF65-F5344CB8AC3E}">
        <p14:creationId xmlns:p14="http://schemas.microsoft.com/office/powerpoint/2010/main" val="27990357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000" y="315005"/>
            <a:ext cx="8229600" cy="439200"/>
          </a:xfrm>
        </p:spPr>
        <p:txBody>
          <a:bodyPr>
            <a:normAutofit fontScale="90000"/>
          </a:bodyPr>
          <a:lstStyle/>
          <a:p>
            <a:r>
              <a:rPr lang="fr-FR" dirty="0" smtClean="0"/>
              <a:t>ARTICLE – </a:t>
            </a:r>
            <a:r>
              <a:rPr lang="fr-FR" sz="1800" dirty="0" smtClean="0"/>
              <a:t>Le Baromètre 2016 de l’OID à l’heure des promesses numériques</a:t>
            </a:r>
            <a:endParaRPr lang="fr-FR" sz="1800" dirty="0"/>
          </a:p>
        </p:txBody>
      </p:sp>
      <p:sp>
        <p:nvSpPr>
          <p:cNvPr id="4" name="Espace réservé du numéro de diapositive 3"/>
          <p:cNvSpPr>
            <a:spLocks noGrp="1"/>
          </p:cNvSpPr>
          <p:nvPr>
            <p:ph type="sldNum" sz="quarter" idx="12"/>
          </p:nvPr>
        </p:nvSpPr>
        <p:spPr/>
        <p:txBody>
          <a:bodyPr/>
          <a:lstStyle/>
          <a:p>
            <a:fld id="{255ED0F5-B953-4C0A-AA93-60FD51CDD948}" type="slidenum">
              <a:rPr lang="fr-FR" smtClean="0"/>
              <a:pPr/>
              <a:t>47</a:t>
            </a:fld>
            <a:endParaRPr lang="fr-FR" dirty="0"/>
          </a:p>
        </p:txBody>
      </p:sp>
      <p:sp>
        <p:nvSpPr>
          <p:cNvPr id="5" name="Espace réservé du contenu 6"/>
          <p:cNvSpPr txBox="1">
            <a:spLocks/>
          </p:cNvSpPr>
          <p:nvPr/>
        </p:nvSpPr>
        <p:spPr>
          <a:xfrm>
            <a:off x="323528" y="836712"/>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Business </a:t>
            </a: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 27/10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60" y="1167332"/>
            <a:ext cx="2427642" cy="1757612"/>
          </a:xfrm>
          <a:prstGeom prst="rect">
            <a:avLst/>
          </a:prstGeom>
        </p:spPr>
      </p:pic>
      <p:sp>
        <p:nvSpPr>
          <p:cNvPr id="9" name="Rectangle 8"/>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0" name="ZoneTexte 9"/>
          <p:cNvSpPr txBox="1"/>
          <p:nvPr/>
        </p:nvSpPr>
        <p:spPr>
          <a:xfrm>
            <a:off x="7173542" y="5937572"/>
            <a:ext cx="1498426" cy="584775"/>
          </a:xfrm>
          <a:prstGeom prst="rect">
            <a:avLst/>
          </a:prstGeom>
          <a:noFill/>
        </p:spPr>
        <p:txBody>
          <a:bodyPr wrap="square" rtlCol="0">
            <a:spAutoFit/>
          </a:bodyPr>
          <a:lstStyle/>
          <a:p>
            <a:r>
              <a:rPr lang="fr-FR" sz="800" b="1" dirty="0"/>
              <a:t>Article disponible au lien suivant </a:t>
            </a:r>
            <a:r>
              <a:rPr lang="fr-FR" sz="800" dirty="0"/>
              <a:t>: http://www.businessimmo.com/contents/78082</a:t>
            </a:r>
          </a:p>
        </p:txBody>
      </p:sp>
      <p:sp>
        <p:nvSpPr>
          <p:cNvPr id="12" name="ZoneTexte 11"/>
          <p:cNvSpPr txBox="1"/>
          <p:nvPr/>
        </p:nvSpPr>
        <p:spPr>
          <a:xfrm>
            <a:off x="2627784" y="1340768"/>
            <a:ext cx="5976664" cy="1708160"/>
          </a:xfrm>
          <a:prstGeom prst="rect">
            <a:avLst/>
          </a:prstGeom>
          <a:noFill/>
        </p:spPr>
        <p:txBody>
          <a:bodyPr wrap="square" rtlCol="0">
            <a:spAutoFit/>
          </a:bodyPr>
          <a:lstStyle/>
          <a:p>
            <a:r>
              <a:rPr lang="fr-FR" sz="1050" i="1" dirty="0"/>
              <a:t>L’OID a présenté le 30 novembre 2016 au SIMI le </a:t>
            </a:r>
            <a:r>
              <a:rPr lang="fr-FR" sz="1050" b="1" i="1" dirty="0"/>
              <a:t>Baromètre 2016</a:t>
            </a:r>
            <a:r>
              <a:rPr lang="fr-FR" sz="1050" i="1" dirty="0"/>
              <a:t> de la performance énergétique et environnementale de l’immobilier tertiaire ainsi que </a:t>
            </a:r>
            <a:r>
              <a:rPr lang="fr-FR" sz="1050" b="1" i="1" dirty="0" err="1"/>
              <a:t>Taloen</a:t>
            </a:r>
            <a:r>
              <a:rPr lang="fr-FR" sz="1050" i="1" dirty="0"/>
              <a:t>, la plateforme de collecte et de benchmark de la performance environnementale des bâtiments développé par l’OID avec </a:t>
            </a:r>
            <a:r>
              <a:rPr lang="fr-FR" sz="1050" i="1" dirty="0" err="1"/>
              <a:t>Deepki</a:t>
            </a:r>
            <a:r>
              <a:rPr lang="fr-FR" sz="1050" i="1" dirty="0"/>
              <a:t>. </a:t>
            </a:r>
            <a:endParaRPr lang="fr-FR" sz="1050" i="1" dirty="0" smtClean="0"/>
          </a:p>
          <a:p>
            <a:endParaRPr lang="fr-FR" sz="1050" i="1" dirty="0" smtClean="0"/>
          </a:p>
          <a:p>
            <a:r>
              <a:rPr lang="fr-FR" sz="1050" dirty="0"/>
              <a:t>La conférence a été introduite par </a:t>
            </a:r>
            <a:r>
              <a:rPr lang="fr-FR" sz="1050" b="1" dirty="0"/>
              <a:t>Jean-Marc </a:t>
            </a:r>
            <a:r>
              <a:rPr lang="fr-FR" sz="1050" b="1" dirty="0" err="1"/>
              <a:t>Coly</a:t>
            </a:r>
            <a:r>
              <a:rPr lang="fr-FR" sz="1050" dirty="0"/>
              <a:t>, Directeur général </a:t>
            </a:r>
            <a:r>
              <a:rPr lang="fr-FR" sz="1050" b="1" dirty="0"/>
              <a:t>d’</a:t>
            </a:r>
            <a:r>
              <a:rPr lang="fr-FR" sz="1050" b="1" dirty="0" err="1"/>
              <a:t>Amundi</a:t>
            </a:r>
            <a:r>
              <a:rPr lang="fr-FR" sz="1050" b="1" dirty="0"/>
              <a:t> Immobilier</a:t>
            </a:r>
            <a:r>
              <a:rPr lang="fr-FR" sz="1050" dirty="0"/>
              <a:t>. Jean-Marc </a:t>
            </a:r>
            <a:r>
              <a:rPr lang="fr-FR" sz="1050" dirty="0" err="1"/>
              <a:t>Coly</a:t>
            </a:r>
            <a:r>
              <a:rPr lang="fr-FR" sz="1050" dirty="0"/>
              <a:t> a évoqué l’évolution des métiers et de nos comportements liée à la révolution du numérique, en soulignant son influence notable dans l’immobilier. Des nouveaux espaces et écosystèmes se développent et avec eux le sujet de la mobilité : le développement des espaces de </a:t>
            </a:r>
            <a:r>
              <a:rPr lang="fr-FR" sz="1050" dirty="0" err="1"/>
              <a:t>coworking</a:t>
            </a:r>
            <a:r>
              <a:rPr lang="fr-FR" sz="1050" dirty="0"/>
              <a:t> et le télétravail en sont des exemples. </a:t>
            </a:r>
          </a:p>
          <a:p>
            <a:endParaRPr lang="fr-FR" sz="1050" dirty="0"/>
          </a:p>
        </p:txBody>
      </p:sp>
      <p:sp>
        <p:nvSpPr>
          <p:cNvPr id="13" name="ZoneTexte 12"/>
          <p:cNvSpPr txBox="1"/>
          <p:nvPr/>
        </p:nvSpPr>
        <p:spPr>
          <a:xfrm>
            <a:off x="611560" y="2924944"/>
            <a:ext cx="7992888" cy="3162404"/>
          </a:xfrm>
          <a:prstGeom prst="rect">
            <a:avLst/>
          </a:prstGeom>
          <a:noFill/>
        </p:spPr>
        <p:txBody>
          <a:bodyPr wrap="square" rtlCol="0">
            <a:spAutoFit/>
          </a:bodyPr>
          <a:lstStyle/>
          <a:p>
            <a:r>
              <a:rPr lang="fr-FR" sz="1050" dirty="0"/>
              <a:t>La révolution du numérique concerne également le suivi de la performance énergétique de l’immobilier et fait l’objet d’un focus spécifique dans le Baromètre 2016, présenté par Oriane </a:t>
            </a:r>
            <a:r>
              <a:rPr lang="fr-FR" sz="1050" dirty="0" err="1"/>
              <a:t>Cébile</a:t>
            </a:r>
            <a:r>
              <a:rPr lang="fr-FR" sz="1050" dirty="0"/>
              <a:t>, Responsable de projets et Coordinatrice de l’OID. Les indicateurs du Baromètre sont calculés à partir d’une base de plus de 6 500 bâtiments représentatifs d’un parc de 27,5 millions de mètres carrés sur le périmètre Bureaux, Commerces et Logistique. </a:t>
            </a:r>
            <a:r>
              <a:rPr lang="fr-FR" sz="1050" dirty="0" smtClean="0"/>
              <a:t>L’indicateur </a:t>
            </a:r>
            <a:r>
              <a:rPr lang="fr-FR" sz="1050" dirty="0"/>
              <a:t>OID pour les bureaux se situe à </a:t>
            </a:r>
            <a:r>
              <a:rPr lang="fr-FR" sz="1050" b="1" dirty="0"/>
              <a:t>429 </a:t>
            </a:r>
            <a:r>
              <a:rPr lang="fr-FR" sz="1050" b="1" dirty="0" err="1"/>
              <a:t>kWhEP</a:t>
            </a:r>
            <a:r>
              <a:rPr lang="fr-FR" sz="1050" b="1" dirty="0"/>
              <a:t>/m</a:t>
            </a:r>
            <a:r>
              <a:rPr lang="fr-FR" sz="1050" b="1" baseline="30000" dirty="0"/>
              <a:t>2</a:t>
            </a:r>
            <a:r>
              <a:rPr lang="fr-FR" sz="1050" b="1" dirty="0"/>
              <a:t>.an</a:t>
            </a:r>
            <a:r>
              <a:rPr lang="fr-FR" sz="1050" dirty="0"/>
              <a:t>, soit une tendance globale à la baisse. L’ambition de l’OID est désormais de proposer un benchmark à la demande à partir des critères ayant la plus forte influence sur la consommation. Ces critères (localisation, surface, certifications, etc.) ont été identifiés par des data </a:t>
            </a:r>
            <a:r>
              <a:rPr lang="fr-FR" sz="1050" dirty="0" err="1"/>
              <a:t>scientists</a:t>
            </a:r>
            <a:r>
              <a:rPr lang="fr-FR" sz="1050" dirty="0"/>
              <a:t> et permettront de comparer un bâtiment à un échantillon de caractéristiques similaires. </a:t>
            </a:r>
            <a:endParaRPr lang="fr-FR" sz="1050" dirty="0" smtClean="0"/>
          </a:p>
          <a:p>
            <a:endParaRPr lang="fr-FR" sz="1050" dirty="0"/>
          </a:p>
          <a:p>
            <a:r>
              <a:rPr lang="fr-FR" sz="1050" dirty="0"/>
              <a:t>Le développement de </a:t>
            </a:r>
            <a:r>
              <a:rPr lang="fr-FR" sz="1050" b="1" dirty="0" err="1"/>
              <a:t>Taloen</a:t>
            </a:r>
            <a:r>
              <a:rPr lang="fr-FR" sz="1050" dirty="0"/>
              <a:t> par l’OID et </a:t>
            </a:r>
            <a:r>
              <a:rPr lang="fr-FR" sz="1050" dirty="0" err="1"/>
              <a:t>Deepki</a:t>
            </a:r>
            <a:r>
              <a:rPr lang="fr-FR" sz="1050" dirty="0"/>
              <a:t> intervient dans cette dynamique de développement des outils numériques, d’accès simplifié aux données et de personnalisation des possibilités d’analyses. Ses fonctionnalités permettent de visualiser la performance énergétique des bâtiments, suivre l’évolution de la performance énergétique d’un parc et situer la performance d’un bâtiment. La plateforme sera accessible aux membres de l’OID dès décembre 2016, et l’accès aux fonctionnalités de comparaison sera ouvert à tous début 2017. </a:t>
            </a:r>
            <a:endParaRPr lang="fr-FR" sz="1050" dirty="0" smtClean="0"/>
          </a:p>
          <a:p>
            <a:endParaRPr lang="fr-FR" sz="1050" dirty="0"/>
          </a:p>
          <a:p>
            <a:r>
              <a:rPr lang="fr-FR" sz="1050" dirty="0"/>
              <a:t>La présentation a été suivie par des retours d’expériences. </a:t>
            </a:r>
            <a:r>
              <a:rPr lang="fr-FR" sz="1050" b="1" dirty="0"/>
              <a:t>Patrick </a:t>
            </a:r>
            <a:r>
              <a:rPr lang="fr-FR" sz="1050" b="1" dirty="0" err="1"/>
              <a:t>Stekelorom</a:t>
            </a:r>
            <a:r>
              <a:rPr lang="fr-FR" sz="1050" dirty="0"/>
              <a:t>, Directeur du Développement durable et de l’innovation</a:t>
            </a:r>
            <a:r>
              <a:rPr lang="fr-FR" sz="1050" i="1" dirty="0"/>
              <a:t> </a:t>
            </a:r>
            <a:r>
              <a:rPr lang="fr-FR" sz="1050" dirty="0"/>
              <a:t>chez </a:t>
            </a:r>
            <a:r>
              <a:rPr lang="fr-FR" sz="1050" b="1" dirty="0"/>
              <a:t>Allianz Real </a:t>
            </a:r>
            <a:r>
              <a:rPr lang="fr-FR" sz="1050" b="1" dirty="0" err="1"/>
              <a:t>Estate</a:t>
            </a:r>
            <a:r>
              <a:rPr lang="fr-FR" sz="1050" b="1" dirty="0"/>
              <a:t> France</a:t>
            </a:r>
            <a:r>
              <a:rPr lang="fr-FR" sz="1050" dirty="0"/>
              <a:t> a annoncé le déploiement d’un outil de pilotage énergétique visant à obtenir un </a:t>
            </a:r>
            <a:r>
              <a:rPr lang="fr-FR" sz="1050" dirty="0" err="1"/>
              <a:t>reporting</a:t>
            </a:r>
            <a:r>
              <a:rPr lang="fr-FR" sz="1050" dirty="0"/>
              <a:t> en temps réel sur les consommations énergétiques des bâtiments, afin d’identifier les économies possibles. </a:t>
            </a:r>
            <a:r>
              <a:rPr lang="fr-FR" sz="1050" b="1" dirty="0"/>
              <a:t>Benjamin </a:t>
            </a:r>
            <a:r>
              <a:rPr lang="fr-FR" sz="1050" b="1" dirty="0" err="1"/>
              <a:t>Mercuriali</a:t>
            </a:r>
            <a:r>
              <a:rPr lang="fr-FR" sz="1050" dirty="0"/>
              <a:t>, Directeur de la Valorisation des actifs et du Développement durable</a:t>
            </a:r>
            <a:r>
              <a:rPr lang="fr-FR" sz="1050" i="1" dirty="0"/>
              <a:t> </a:t>
            </a:r>
            <a:r>
              <a:rPr lang="fr-FR" sz="1050" dirty="0"/>
              <a:t>chez </a:t>
            </a:r>
            <a:r>
              <a:rPr lang="fr-FR" sz="1050" b="1" dirty="0" err="1"/>
              <a:t>Perial</a:t>
            </a:r>
            <a:r>
              <a:rPr lang="fr-FR" sz="1050" i="1" dirty="0"/>
              <a:t>, </a:t>
            </a:r>
            <a:r>
              <a:rPr lang="fr-FR" sz="1050" dirty="0"/>
              <a:t>a par la suite relevé le potentiel du numérique pour les acteurs de l’immobilier, car il offre les moyens de réussir la transformation énergétique des bâtiments en créant de la valeur, en termes de recueil de données et de partage des ressources avec les locataires. </a:t>
            </a:r>
          </a:p>
        </p:txBody>
      </p:sp>
    </p:spTree>
    <p:extLst>
      <p:ext uri="{BB962C8B-B14F-4D97-AF65-F5344CB8AC3E}">
        <p14:creationId xmlns:p14="http://schemas.microsoft.com/office/powerpoint/2010/main" val="21829696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55ED0F5-B953-4C0A-AA93-60FD51CDD948}" type="slidenum">
              <a:rPr lang="fr-FR" smtClean="0"/>
              <a:pPr/>
              <a:t>48</a:t>
            </a:fld>
            <a:endParaRPr lang="fr-FR" dirty="0"/>
          </a:p>
        </p:txBody>
      </p:sp>
      <p:sp>
        <p:nvSpPr>
          <p:cNvPr id="7" name="Titre 1"/>
          <p:cNvSpPr>
            <a:spLocks noGrp="1"/>
          </p:cNvSpPr>
          <p:nvPr>
            <p:ph type="title"/>
          </p:nvPr>
        </p:nvSpPr>
        <p:spPr>
          <a:xfrm>
            <a:off x="288000" y="188640"/>
            <a:ext cx="8229600" cy="439200"/>
          </a:xfrm>
        </p:spPr>
        <p:txBody>
          <a:bodyPr>
            <a:normAutofit fontScale="90000"/>
          </a:bodyPr>
          <a:lstStyle/>
          <a:p>
            <a:r>
              <a:rPr lang="fr-FR" dirty="0" smtClean="0"/>
              <a:t>ARTICLE – </a:t>
            </a:r>
            <a:r>
              <a:rPr lang="fr-FR" b="0" dirty="0"/>
              <a:t>L’OID publie l’édition 2016 du Baromètre de la performance énergétique et environnementale de l’immobilier tertiaire</a:t>
            </a:r>
          </a:p>
        </p:txBody>
      </p:sp>
      <p:sp>
        <p:nvSpPr>
          <p:cNvPr id="8" name="Espace réservé du contenu 6"/>
          <p:cNvSpPr txBox="1">
            <a:spLocks/>
          </p:cNvSpPr>
          <p:nvPr/>
        </p:nvSpPr>
        <p:spPr>
          <a:xfrm>
            <a:off x="288139" y="836712"/>
            <a:ext cx="8678198" cy="357190"/>
          </a:xfrm>
          <a:prstGeom prst="rect">
            <a:avLst/>
          </a:prstGeom>
        </p:spPr>
        <p:txBody>
          <a:bodyPr/>
          <a:lstStyle/>
          <a:p>
            <a:pPr marL="342900" lvl="0" indent="-342900">
              <a:spcBef>
                <a:spcPct val="20000"/>
              </a:spcBef>
              <a:defRPr/>
            </a:pPr>
            <a:r>
              <a:rPr lang="fr-FR" sz="1600" b="1" dirty="0" smtClean="0">
                <a:solidFill>
                  <a:srgbClr val="92D050"/>
                </a:solidFill>
                <a:latin typeface="Microsoft New Tai Lue"/>
                <a:cs typeface="Microsoft New Tai Lue" pitchFamily="34" charset="0"/>
              </a:rPr>
              <a:t>Plan Bâtiment Durable – 08/12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pic>
        <p:nvPicPr>
          <p:cNvPr id="2050" name="Picture 2" descr=" "/>
          <p:cNvPicPr>
            <a:picLocks noChangeAspect="1" noChangeArrowheads="1"/>
          </p:cNvPicPr>
          <p:nvPr/>
        </p:nvPicPr>
        <p:blipFill rotWithShape="1">
          <a:blip r:embed="rId2">
            <a:extLst>
              <a:ext uri="{28A0092B-C50C-407E-A947-70E740481C1C}">
                <a14:useLocalDpi xmlns:a14="http://schemas.microsoft.com/office/drawing/2010/main" val="0"/>
              </a:ext>
            </a:extLst>
          </a:blip>
          <a:srcRect l="24210" t="13420" r="25391" b="14794"/>
          <a:stretch/>
        </p:blipFill>
        <p:spPr bwMode="auto">
          <a:xfrm>
            <a:off x="778737" y="1340768"/>
            <a:ext cx="2160240" cy="20331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pic>
        <p:nvPicPr>
          <p:cNvPr id="12" name="Image 11"/>
          <p:cNvPicPr>
            <a:picLocks noChangeAspect="1"/>
          </p:cNvPicPr>
          <p:nvPr/>
        </p:nvPicPr>
        <p:blipFill>
          <a:blip r:embed="rId3"/>
          <a:stretch>
            <a:fillRect/>
          </a:stretch>
        </p:blipFill>
        <p:spPr>
          <a:xfrm>
            <a:off x="778737" y="3284984"/>
            <a:ext cx="7200800" cy="3054071"/>
          </a:xfrm>
          <a:prstGeom prst="rect">
            <a:avLst/>
          </a:prstGeom>
        </p:spPr>
      </p:pic>
      <p:sp>
        <p:nvSpPr>
          <p:cNvPr id="14" name="ZoneTexte 13"/>
          <p:cNvSpPr txBox="1"/>
          <p:nvPr/>
        </p:nvSpPr>
        <p:spPr>
          <a:xfrm>
            <a:off x="7173542" y="5937572"/>
            <a:ext cx="1498426" cy="661720"/>
          </a:xfrm>
          <a:prstGeom prst="rect">
            <a:avLst/>
          </a:prstGeom>
          <a:noFill/>
        </p:spPr>
        <p:txBody>
          <a:bodyPr wrap="square" rtlCol="0">
            <a:spAutoFit/>
          </a:bodyPr>
          <a:lstStyle/>
          <a:p>
            <a:r>
              <a:rPr lang="fr-FR" sz="800" b="1" dirty="0"/>
              <a:t>Article disponible au lien suivant </a:t>
            </a:r>
            <a:r>
              <a:rPr lang="fr-FR" sz="800" dirty="0"/>
              <a:t>: </a:t>
            </a:r>
            <a:r>
              <a:rPr lang="fr-FR" sz="700" dirty="0"/>
              <a:t>http://www.planbatimentdurable.fr/l-oid-publie-l-edition-2016-du-barometre-de-la-a1060.html</a:t>
            </a:r>
            <a:endParaRPr lang="fr-FR" sz="700" dirty="0"/>
          </a:p>
        </p:txBody>
      </p:sp>
      <p:pic>
        <p:nvPicPr>
          <p:cNvPr id="13" name="Image 12"/>
          <p:cNvPicPr>
            <a:picLocks noChangeAspect="1"/>
          </p:cNvPicPr>
          <p:nvPr/>
        </p:nvPicPr>
        <p:blipFill>
          <a:blip r:embed="rId4"/>
          <a:stretch>
            <a:fillRect/>
          </a:stretch>
        </p:blipFill>
        <p:spPr>
          <a:xfrm>
            <a:off x="3261016" y="2064367"/>
            <a:ext cx="5482960" cy="1015377"/>
          </a:xfrm>
          <a:prstGeom prst="rect">
            <a:avLst/>
          </a:prstGeom>
        </p:spPr>
      </p:pic>
    </p:spTree>
    <p:extLst>
      <p:ext uri="{BB962C8B-B14F-4D97-AF65-F5344CB8AC3E}">
        <p14:creationId xmlns:p14="http://schemas.microsoft.com/office/powerpoint/2010/main" val="37784341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REMERCIEMENTS</a:t>
            </a:r>
            <a:br>
              <a:rPr lang="fr-FR" dirty="0"/>
            </a:br>
            <a:r>
              <a:rPr lang="fr-FR" dirty="0"/>
              <a:t/>
            </a:r>
            <a:br>
              <a:rPr lang="fr-FR" dirty="0"/>
            </a:br>
            <a:endParaRPr lang="fr-FR" dirty="0"/>
          </a:p>
        </p:txBody>
      </p:sp>
      <p:sp>
        <p:nvSpPr>
          <p:cNvPr id="14" name="Content Placeholder 6"/>
          <p:cNvSpPr txBox="1">
            <a:spLocks/>
          </p:cNvSpPr>
          <p:nvPr/>
        </p:nvSpPr>
        <p:spPr>
          <a:xfrm>
            <a:off x="467544" y="5776664"/>
            <a:ext cx="4896544" cy="892696"/>
          </a:xfrm>
          <a:prstGeom prst="rect">
            <a:avLst/>
          </a:prstGeom>
          <a:ln>
            <a:noFill/>
          </a:ln>
        </p:spPr>
        <p:txBody>
          <a:bodyPr vert="horz" lIns="91440" tIns="45720" rIns="91440" bIns="45720" rtlCol="0" anchor="ctr">
            <a:noAutofit/>
          </a:bodyPr>
          <a:lstStyle/>
          <a:p>
            <a:pPr lvl="0">
              <a:spcBef>
                <a:spcPct val="20000"/>
              </a:spcBef>
              <a:defRPr/>
            </a:pPr>
            <a:r>
              <a:rPr lang="fr-FR" sz="1200" b="1" dirty="0">
                <a:solidFill>
                  <a:schemeClr val="bg1">
                    <a:lumMod val="50000"/>
                  </a:schemeClr>
                </a:solidFill>
                <a:latin typeface="Microsoft New Tai Lue"/>
                <a:cs typeface="Arial" pitchFamily="34" charset="0"/>
              </a:rPr>
              <a:t>Site web : </a:t>
            </a:r>
            <a:r>
              <a:rPr lang="fr-FR" sz="1200" dirty="0">
                <a:latin typeface="Microsoft New Tai Lue"/>
                <a:hlinkClick r:id="rId2"/>
              </a:rPr>
              <a:t>www.o</a:t>
            </a:r>
            <a:r>
              <a:rPr kumimoji="0" lang="fr-FR" sz="1200" i="0" u="none" strike="noStrike" kern="1200" cap="none" spc="0" normalizeH="0" baseline="0" noProof="0" dirty="0">
                <a:ln>
                  <a:noFill/>
                </a:ln>
                <a:effectLst/>
                <a:uLnTx/>
                <a:uFillTx/>
                <a:latin typeface="Microsoft New Tai Lue"/>
                <a:cs typeface="Arial" pitchFamily="34" charset="0"/>
                <a:hlinkClick r:id="rId2"/>
              </a:rPr>
              <a:t>-</a:t>
            </a:r>
            <a:r>
              <a:rPr kumimoji="0" lang="fr-FR" sz="1200" i="0" u="none" strike="noStrike" kern="1200" cap="none" spc="0" normalizeH="0" baseline="0" noProof="0" dirty="0" err="1">
                <a:ln>
                  <a:noFill/>
                </a:ln>
                <a:effectLst/>
                <a:uLnTx/>
                <a:uFillTx/>
                <a:latin typeface="Microsoft New Tai Lue"/>
                <a:cs typeface="Arial" pitchFamily="34" charset="0"/>
                <a:hlinkClick r:id="rId2"/>
              </a:rPr>
              <a:t>immobilierdurable.fr</a:t>
            </a:r>
            <a:r>
              <a:rPr lang="fr-FR" sz="1200" dirty="0">
                <a:latin typeface="Microsoft New Tai Lue"/>
                <a:cs typeface="Arial" pitchFamily="34" charset="0"/>
              </a:rPr>
              <a:t> </a:t>
            </a:r>
            <a:endParaRPr kumimoji="0" lang="fr-FR" sz="1200" i="0" u="none" strike="noStrike" kern="1200" cap="none" spc="0" normalizeH="0" baseline="0" noProof="0" dirty="0">
              <a:ln>
                <a:noFill/>
              </a:ln>
              <a:effectLst/>
              <a:uLnTx/>
              <a:uFillTx/>
              <a:latin typeface="Microsoft New Tai Lue"/>
              <a:cs typeface="Arial" pitchFamily="34" charset="0"/>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200" b="1" i="0" u="none" strike="noStrike" kern="1200" cap="none" spc="0" normalizeH="0" baseline="0" noProof="0" dirty="0">
                <a:ln>
                  <a:noFill/>
                </a:ln>
                <a:solidFill>
                  <a:schemeClr val="bg1">
                    <a:lumMod val="50000"/>
                  </a:schemeClr>
                </a:solidFill>
                <a:effectLst/>
                <a:uLnTx/>
                <a:uFillTx/>
                <a:latin typeface="Microsoft New Tai Lue"/>
                <a:cs typeface="Arial" pitchFamily="34" charset="0"/>
              </a:rPr>
              <a:t>Bureaux</a:t>
            </a:r>
            <a:r>
              <a:rPr lang="fr-FR" sz="1200" b="1" dirty="0">
                <a:solidFill>
                  <a:schemeClr val="bg1">
                    <a:lumMod val="50000"/>
                  </a:schemeClr>
                </a:solidFill>
                <a:latin typeface="Microsoft New Tai Lue"/>
                <a:cs typeface="Arial" pitchFamily="34" charset="0"/>
              </a:rPr>
              <a:t> : </a:t>
            </a:r>
            <a:r>
              <a:rPr kumimoji="0" lang="fr-FR" sz="1200" i="0" u="none" strike="noStrike" kern="1200" cap="none" spc="0" normalizeH="0" baseline="0" noProof="0" dirty="0">
                <a:ln>
                  <a:noFill/>
                </a:ln>
                <a:solidFill>
                  <a:schemeClr val="bg1">
                    <a:lumMod val="50000"/>
                  </a:schemeClr>
                </a:solidFill>
                <a:effectLst/>
                <a:uLnTx/>
                <a:uFillTx/>
                <a:latin typeface="Microsoft New Tai Lue"/>
                <a:cs typeface="Arial" pitchFamily="34" charset="0"/>
              </a:rPr>
              <a:t>51 rue Sainte-Anne, 75002 Paris</a:t>
            </a:r>
            <a:endParaRPr lang="fr-FR" sz="1200" dirty="0">
              <a:solidFill>
                <a:schemeClr val="bg1">
                  <a:lumMod val="50000"/>
                </a:schemeClr>
              </a:solidFill>
              <a:latin typeface="Microsoft New Tai Lue"/>
              <a:cs typeface="Arial" pitchFamily="34" charset="0"/>
            </a:endParaRPr>
          </a:p>
          <a:p>
            <a:pPr marL="342900" indent="-342900">
              <a:spcBef>
                <a:spcPct val="20000"/>
              </a:spcBef>
              <a:buFont typeface="Arial" pitchFamily="34" charset="0"/>
              <a:buNone/>
            </a:pPr>
            <a:r>
              <a:rPr lang="fr-FR" sz="1200" b="1" dirty="0">
                <a:solidFill>
                  <a:schemeClr val="bg1">
                    <a:lumMod val="50000"/>
                  </a:schemeClr>
                </a:solidFill>
                <a:latin typeface="Microsoft New Tai Lue"/>
                <a:cs typeface="Arial" pitchFamily="34" charset="0"/>
              </a:rPr>
              <a:t>E-mail : </a:t>
            </a:r>
            <a:r>
              <a:rPr lang="fr-FR" sz="1200" dirty="0">
                <a:solidFill>
                  <a:schemeClr val="bg1">
                    <a:lumMod val="50000"/>
                  </a:schemeClr>
                </a:solidFill>
                <a:latin typeface="Microsoft New Tai Lue"/>
                <a:cs typeface="Arial" pitchFamily="34" charset="0"/>
              </a:rPr>
              <a:t>contact@o-immobilierdurable.fr</a:t>
            </a:r>
          </a:p>
        </p:txBody>
      </p:sp>
      <p:sp>
        <p:nvSpPr>
          <p:cNvPr id="6" name="Espace réservé du numéro de diapositive 5"/>
          <p:cNvSpPr>
            <a:spLocks noGrp="1"/>
          </p:cNvSpPr>
          <p:nvPr>
            <p:ph type="sldNum" sz="quarter" idx="12"/>
          </p:nvPr>
        </p:nvSpPr>
        <p:spPr/>
        <p:txBody>
          <a:bodyPr/>
          <a:lstStyle/>
          <a:p>
            <a:fld id="{255ED0F5-B953-4C0A-AA93-60FD51CDD948}" type="slidenum">
              <a:rPr lang="fr-FR" smtClean="0"/>
              <a:pPr/>
              <a:t>49</a:t>
            </a:fld>
            <a:endParaRPr lang="fr-FR" dirty="0"/>
          </a:p>
        </p:txBody>
      </p:sp>
      <p:pic>
        <p:nvPicPr>
          <p:cNvPr id="7" name="Picture 2" descr="C:\Users\OID\Dropbox\09. TOOLS\0. Charte graphique\OID.png"/>
          <p:cNvPicPr>
            <a:picLocks noChangeAspect="1" noChangeArrowheads="1"/>
          </p:cNvPicPr>
          <p:nvPr/>
        </p:nvPicPr>
        <p:blipFill>
          <a:blip r:embed="rId3" cstate="print"/>
          <a:srcRect/>
          <a:stretch>
            <a:fillRect/>
          </a:stretch>
        </p:blipFill>
        <p:spPr bwMode="auto">
          <a:xfrm>
            <a:off x="6732240" y="5797704"/>
            <a:ext cx="2005418" cy="87165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POINT DE VUE – Loïs Moulas</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Business </a:t>
            </a:r>
            <a:r>
              <a:rPr lang="fr-FR" sz="1600" b="1" dirty="0" err="1">
                <a:solidFill>
                  <a:srgbClr val="92D050"/>
                </a:solidFill>
                <a:latin typeface="Microsoft New Tai Lue"/>
                <a:cs typeface="Microsoft New Tai Lue" pitchFamily="34" charset="0"/>
              </a:rPr>
              <a:t>Immo</a:t>
            </a:r>
            <a:r>
              <a:rPr lang="fr-FR" sz="1600" b="1" dirty="0">
                <a:solidFill>
                  <a:srgbClr val="92D050"/>
                </a:solidFill>
                <a:latin typeface="Microsoft New Tai Lue"/>
                <a:cs typeface="Microsoft New Tai Lue" pitchFamily="34" charset="0"/>
              </a:rPr>
              <a:t> - 22/01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5</a:t>
            </a:fld>
            <a:endParaRPr lang="fr-FR" dirty="0"/>
          </a:p>
        </p:txBody>
      </p:sp>
      <p:sp>
        <p:nvSpPr>
          <p:cNvPr id="11" name="ZoneTexte 10"/>
          <p:cNvSpPr txBox="1"/>
          <p:nvPr/>
        </p:nvSpPr>
        <p:spPr>
          <a:xfrm>
            <a:off x="580593" y="6197242"/>
            <a:ext cx="7901557" cy="246221"/>
          </a:xfrm>
          <a:prstGeom prst="rect">
            <a:avLst/>
          </a:prstGeom>
          <a:noFill/>
        </p:spPr>
        <p:txBody>
          <a:bodyPr wrap="square" rtlCol="0">
            <a:spAutoFit/>
          </a:bodyPr>
          <a:lstStyle/>
          <a:p>
            <a:r>
              <a:rPr lang="fr-FR" sz="1000" b="1" dirty="0"/>
              <a:t>Disponible au lien suivant </a:t>
            </a:r>
            <a:r>
              <a:rPr lang="fr-FR" sz="1000" dirty="0"/>
              <a:t>: http://www.businessimmo.com/contents/66426/point-de-vue-le-barometre-2015-de-l-oid-et-le-decret-tertiaire-quid</a:t>
            </a:r>
          </a:p>
        </p:txBody>
      </p:sp>
      <p:pic>
        <p:nvPicPr>
          <p:cNvPr id="2" name="Image 1"/>
          <p:cNvPicPr>
            <a:picLocks noChangeAspect="1"/>
          </p:cNvPicPr>
          <p:nvPr/>
        </p:nvPicPr>
        <p:blipFill rotWithShape="1">
          <a:blip r:embed="rId2"/>
          <a:srcRect l="12920" t="19484" r="11813" b="8657"/>
          <a:stretch/>
        </p:blipFill>
        <p:spPr>
          <a:xfrm>
            <a:off x="683568" y="1259590"/>
            <a:ext cx="6603193" cy="3544361"/>
          </a:xfrm>
          <a:prstGeom prst="rect">
            <a:avLst/>
          </a:prstGeom>
        </p:spPr>
      </p:pic>
      <p:pic>
        <p:nvPicPr>
          <p:cNvPr id="3" name="Image 2"/>
          <p:cNvPicPr>
            <a:picLocks noChangeAspect="1"/>
          </p:cNvPicPr>
          <p:nvPr/>
        </p:nvPicPr>
        <p:blipFill rotWithShape="1">
          <a:blip r:embed="rId3"/>
          <a:srcRect l="12920" t="18246" r="37824" b="10625"/>
          <a:stretch/>
        </p:blipFill>
        <p:spPr>
          <a:xfrm>
            <a:off x="5002657" y="2256879"/>
            <a:ext cx="3529783" cy="2865833"/>
          </a:xfrm>
          <a:prstGeom prst="rect">
            <a:avLst/>
          </a:prstGeom>
        </p:spPr>
      </p:pic>
      <p:pic>
        <p:nvPicPr>
          <p:cNvPr id="5" name="Image 4"/>
          <p:cNvPicPr>
            <a:picLocks noChangeAspect="1"/>
          </p:cNvPicPr>
          <p:nvPr/>
        </p:nvPicPr>
        <p:blipFill rotWithShape="1">
          <a:blip r:embed="rId4"/>
          <a:srcRect l="12920" t="58148" r="37824" b="28344"/>
          <a:stretch/>
        </p:blipFill>
        <p:spPr>
          <a:xfrm>
            <a:off x="1403648" y="5149555"/>
            <a:ext cx="6408712" cy="988107"/>
          </a:xfrm>
          <a:prstGeom prst="rect">
            <a:avLst/>
          </a:prstGeom>
        </p:spPr>
      </p:pic>
    </p:spTree>
    <p:extLst>
      <p:ext uri="{BB962C8B-B14F-4D97-AF65-F5344CB8AC3E}">
        <p14:creationId xmlns:p14="http://schemas.microsoft.com/office/powerpoint/2010/main" val="1694994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POINT DE VUE – Loïs Moulas</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Plan Bâtiment Durable - 22/01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6</a:t>
            </a:fld>
            <a:endParaRPr lang="fr-FR" dirty="0"/>
          </a:p>
        </p:txBody>
      </p:sp>
      <p:sp>
        <p:nvSpPr>
          <p:cNvPr id="11" name="ZoneTexte 10"/>
          <p:cNvSpPr txBox="1"/>
          <p:nvPr/>
        </p:nvSpPr>
        <p:spPr>
          <a:xfrm>
            <a:off x="580593" y="6197242"/>
            <a:ext cx="7901557" cy="246221"/>
          </a:xfrm>
          <a:prstGeom prst="rect">
            <a:avLst/>
          </a:prstGeom>
          <a:noFill/>
        </p:spPr>
        <p:txBody>
          <a:bodyPr wrap="square" rtlCol="0">
            <a:spAutoFit/>
          </a:bodyPr>
          <a:lstStyle/>
          <a:p>
            <a:r>
              <a:rPr lang="fr-FR" sz="1000" b="1" dirty="0"/>
              <a:t>Disponible au lien suivant </a:t>
            </a:r>
            <a:r>
              <a:rPr lang="fr-FR" sz="1000" dirty="0"/>
              <a:t>: http://www.planbatimentdurable.fr/publication-du-barometre-2015-de-l-oid-a949.html</a:t>
            </a:r>
          </a:p>
        </p:txBody>
      </p:sp>
      <p:pic>
        <p:nvPicPr>
          <p:cNvPr id="6" name="Image 5"/>
          <p:cNvPicPr>
            <a:picLocks noChangeAspect="1"/>
          </p:cNvPicPr>
          <p:nvPr/>
        </p:nvPicPr>
        <p:blipFill rotWithShape="1">
          <a:blip r:embed="rId2"/>
          <a:srcRect l="35057" t="9642" r="36718" b="7672"/>
          <a:stretch/>
        </p:blipFill>
        <p:spPr>
          <a:xfrm>
            <a:off x="827584" y="1263600"/>
            <a:ext cx="3024336" cy="4896544"/>
          </a:xfrm>
          <a:prstGeom prst="rect">
            <a:avLst/>
          </a:prstGeom>
        </p:spPr>
      </p:pic>
      <p:pic>
        <p:nvPicPr>
          <p:cNvPr id="7" name="Image 6"/>
          <p:cNvPicPr>
            <a:picLocks noChangeAspect="1"/>
          </p:cNvPicPr>
          <p:nvPr/>
        </p:nvPicPr>
        <p:blipFill rotWithShape="1">
          <a:blip r:embed="rId3"/>
          <a:srcRect l="33397" t="67719" r="36718" b="9642"/>
          <a:stretch/>
        </p:blipFill>
        <p:spPr>
          <a:xfrm>
            <a:off x="4501583" y="1484784"/>
            <a:ext cx="3888432" cy="1656184"/>
          </a:xfrm>
          <a:prstGeom prst="rect">
            <a:avLst/>
          </a:prstGeom>
        </p:spPr>
      </p:pic>
    </p:spTree>
    <p:extLst>
      <p:ext uri="{BB962C8B-B14F-4D97-AF65-F5344CB8AC3E}">
        <p14:creationId xmlns:p14="http://schemas.microsoft.com/office/powerpoint/2010/main" val="97193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Conférence Jean JOUZEL </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Actu-environnement - 25/01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7</a:t>
            </a:fld>
            <a:endParaRPr lang="fr-FR" dirty="0"/>
          </a:p>
        </p:txBody>
      </p:sp>
      <p:sp>
        <p:nvSpPr>
          <p:cNvPr id="11" name="ZoneTexte 10"/>
          <p:cNvSpPr txBox="1"/>
          <p:nvPr/>
        </p:nvSpPr>
        <p:spPr>
          <a:xfrm>
            <a:off x="580593" y="6197242"/>
            <a:ext cx="7901557" cy="400110"/>
          </a:xfrm>
          <a:prstGeom prst="rect">
            <a:avLst/>
          </a:prstGeom>
          <a:noFill/>
        </p:spPr>
        <p:txBody>
          <a:bodyPr wrap="square" rtlCol="0">
            <a:spAutoFit/>
          </a:bodyPr>
          <a:lstStyle/>
          <a:p>
            <a:r>
              <a:rPr lang="fr-FR" sz="1000" b="1" dirty="0"/>
              <a:t>Disponible au lien suivant </a:t>
            </a:r>
            <a:r>
              <a:rPr lang="fr-FR" sz="1000" dirty="0"/>
              <a:t>: http://www.actu-environnement.com/ae/agenda/manif/conference-defi-climatique-et-cop21-pour-industrie-immobiliere-quel-bilan-21387.php4</a:t>
            </a:r>
          </a:p>
        </p:txBody>
      </p:sp>
      <p:pic>
        <p:nvPicPr>
          <p:cNvPr id="2" name="Image 1"/>
          <p:cNvPicPr>
            <a:picLocks noChangeAspect="1"/>
          </p:cNvPicPr>
          <p:nvPr/>
        </p:nvPicPr>
        <p:blipFill rotWithShape="1">
          <a:blip r:embed="rId2"/>
          <a:srcRect l="24542" t="21455" r="43359" b="5703"/>
          <a:stretch/>
        </p:blipFill>
        <p:spPr>
          <a:xfrm>
            <a:off x="555329" y="1226298"/>
            <a:ext cx="3705467" cy="4727665"/>
          </a:xfrm>
          <a:prstGeom prst="rect">
            <a:avLst/>
          </a:prstGeom>
        </p:spPr>
      </p:pic>
    </p:spTree>
    <p:extLst>
      <p:ext uri="{BB962C8B-B14F-4D97-AF65-F5344CB8AC3E}">
        <p14:creationId xmlns:p14="http://schemas.microsoft.com/office/powerpoint/2010/main" val="3640888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88000" y="260648"/>
            <a:ext cx="8229600" cy="439200"/>
          </a:xfrm>
        </p:spPr>
        <p:txBody>
          <a:bodyPr>
            <a:noAutofit/>
          </a:bodyPr>
          <a:lstStyle/>
          <a:p>
            <a:r>
              <a:rPr lang="fr-FR" sz="1600" dirty="0"/>
              <a:t>Remise des Pierres d’Or 2016 – Maxime </a:t>
            </a:r>
            <a:r>
              <a:rPr lang="fr-FR" sz="1600" dirty="0" err="1"/>
              <a:t>Lanquetuit</a:t>
            </a:r>
            <a:r>
              <a:rPr lang="fr-FR" sz="1600" dirty="0"/>
              <a:t>, lauréat dans la catégorie Green Innovation</a:t>
            </a:r>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err="1">
                <a:solidFill>
                  <a:srgbClr val="92D050"/>
                </a:solidFill>
                <a:latin typeface="Microsoft New Tai Lue"/>
                <a:cs typeface="Microsoft New Tai Lue" pitchFamily="34" charset="0"/>
              </a:rPr>
              <a:t>Immoweek</a:t>
            </a:r>
            <a:r>
              <a:rPr lang="fr-FR" sz="1600" b="1" dirty="0">
                <a:solidFill>
                  <a:srgbClr val="92D050"/>
                </a:solidFill>
                <a:latin typeface="Microsoft New Tai Lue"/>
                <a:cs typeface="Microsoft New Tai Lue" pitchFamily="34" charset="0"/>
              </a:rPr>
              <a:t> - 27/01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8</a:t>
            </a:fld>
            <a:endParaRPr lang="fr-FR" dirty="0"/>
          </a:p>
        </p:txBody>
      </p:sp>
      <p:sp>
        <p:nvSpPr>
          <p:cNvPr id="11" name="ZoneTexte 10"/>
          <p:cNvSpPr txBox="1"/>
          <p:nvPr/>
        </p:nvSpPr>
        <p:spPr>
          <a:xfrm>
            <a:off x="580593" y="6197242"/>
            <a:ext cx="7901557" cy="246221"/>
          </a:xfrm>
          <a:prstGeom prst="rect">
            <a:avLst/>
          </a:prstGeom>
          <a:noFill/>
        </p:spPr>
        <p:txBody>
          <a:bodyPr wrap="square" rtlCol="0">
            <a:spAutoFit/>
          </a:bodyPr>
          <a:lstStyle/>
          <a:p>
            <a:r>
              <a:rPr lang="fr-FR" sz="1000" b="1" dirty="0"/>
              <a:t>Disponible au lien suivant </a:t>
            </a:r>
            <a:r>
              <a:rPr lang="fr-FR" sz="1000" dirty="0"/>
              <a:t>: </a:t>
            </a:r>
            <a:r>
              <a:rPr lang="fr-FR" sz="1000" dirty="0" err="1"/>
              <a:t>https</a:t>
            </a:r>
            <a:r>
              <a:rPr lang="fr-FR" sz="1000" dirty="0"/>
              <a:t>://</a:t>
            </a:r>
            <a:r>
              <a:rPr lang="fr-FR" sz="1000" dirty="0" err="1"/>
              <a:t>www.youtube.com</a:t>
            </a:r>
            <a:r>
              <a:rPr lang="fr-FR" sz="1000" dirty="0"/>
              <a:t>/</a:t>
            </a:r>
            <a:r>
              <a:rPr lang="fr-FR" sz="1000" dirty="0" err="1"/>
              <a:t>watch?v</a:t>
            </a:r>
            <a:r>
              <a:rPr lang="fr-FR" sz="1000" dirty="0"/>
              <a:t>=1ZKtdqgF1Fs&amp;list=PLcaRFIhcHK7rv84qZwDdh9DEQKhreCYJf&amp;index=1</a:t>
            </a:r>
          </a:p>
        </p:txBody>
      </p:sp>
      <p:pic>
        <p:nvPicPr>
          <p:cNvPr id="3" name="Image 2" descr="Capture d’écran 2016-06-01 à 17.51.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96752"/>
            <a:ext cx="8280920" cy="4614634"/>
          </a:xfrm>
          <a:prstGeom prst="rect">
            <a:avLst/>
          </a:prstGeom>
        </p:spPr>
      </p:pic>
    </p:spTree>
    <p:extLst>
      <p:ext uri="{BB962C8B-B14F-4D97-AF65-F5344CB8AC3E}">
        <p14:creationId xmlns:p14="http://schemas.microsoft.com/office/powerpoint/2010/main" val="1212609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ARTICLE – Conférence Jean </a:t>
            </a:r>
            <a:r>
              <a:rPr lang="fr-FR" dirty="0" err="1"/>
              <a:t>Jouzel</a:t>
            </a:r>
            <a:endParaRPr lang="fr-FR" dirty="0"/>
          </a:p>
        </p:txBody>
      </p:sp>
      <p:sp>
        <p:nvSpPr>
          <p:cNvPr id="9" name="Espace réservé du contenu 6"/>
          <p:cNvSpPr txBox="1">
            <a:spLocks/>
          </p:cNvSpPr>
          <p:nvPr/>
        </p:nvSpPr>
        <p:spPr>
          <a:xfrm>
            <a:off x="428400" y="824400"/>
            <a:ext cx="8678198" cy="357190"/>
          </a:xfrm>
          <a:prstGeom prst="rect">
            <a:avLst/>
          </a:prstGeom>
        </p:spPr>
        <p:txBody>
          <a:bodyPr/>
          <a:lstStyle/>
          <a:p>
            <a:pPr marL="342900" lvl="0" indent="-342900">
              <a:spcBef>
                <a:spcPct val="20000"/>
              </a:spcBef>
              <a:defRPr/>
            </a:pPr>
            <a:r>
              <a:rPr lang="fr-FR" sz="1600" b="1" dirty="0">
                <a:solidFill>
                  <a:srgbClr val="92D050"/>
                </a:solidFill>
                <a:latin typeface="Microsoft New Tai Lue"/>
                <a:cs typeface="Microsoft New Tai Lue" pitchFamily="34" charset="0"/>
              </a:rPr>
              <a:t>Bâti Actu – 9/02 </a:t>
            </a:r>
            <a:endParaRPr kumimoji="0" lang="fr-FR" sz="1600" b="0" i="0" u="none" strike="noStrike" kern="1200" cap="none" spc="0" normalizeH="0" baseline="0" noProof="0" dirty="0">
              <a:ln>
                <a:noFill/>
              </a:ln>
              <a:solidFill>
                <a:srgbClr val="92D050"/>
              </a:solidFill>
              <a:effectLst/>
              <a:uLnTx/>
              <a:uFillTx/>
              <a:latin typeface="Microsoft New Tai Lue" pitchFamily="34" charset="0"/>
              <a:ea typeface="+mn-ea"/>
              <a:cs typeface="Microsoft New Tai Lue" pitchFamily="34" charset="0"/>
            </a:endParaRPr>
          </a:p>
        </p:txBody>
      </p:sp>
      <p:sp>
        <p:nvSpPr>
          <p:cNvPr id="10" name="Rectangle 9"/>
          <p:cNvSpPr/>
          <p:nvPr/>
        </p:nvSpPr>
        <p:spPr>
          <a:xfrm>
            <a:off x="467544" y="1196752"/>
            <a:ext cx="8280920" cy="53755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fr-FR" sz="1300" dirty="0">
              <a:solidFill>
                <a:schemeClr val="bg1">
                  <a:lumMod val="50000"/>
                </a:schemeClr>
              </a:solidFill>
            </a:endParaRPr>
          </a:p>
        </p:txBody>
      </p:sp>
      <p:sp>
        <p:nvSpPr>
          <p:cNvPr id="16" name="Espace réservé du numéro de diapositive 15"/>
          <p:cNvSpPr>
            <a:spLocks noGrp="1"/>
          </p:cNvSpPr>
          <p:nvPr>
            <p:ph type="sldNum" sz="quarter" idx="12"/>
          </p:nvPr>
        </p:nvSpPr>
        <p:spPr/>
        <p:txBody>
          <a:bodyPr/>
          <a:lstStyle/>
          <a:p>
            <a:fld id="{255ED0F5-B953-4C0A-AA93-60FD51CDD948}" type="slidenum">
              <a:rPr lang="fr-FR" smtClean="0"/>
              <a:pPr/>
              <a:t>9</a:t>
            </a:fld>
            <a:endParaRPr lang="fr-FR" dirty="0"/>
          </a:p>
        </p:txBody>
      </p:sp>
      <p:sp>
        <p:nvSpPr>
          <p:cNvPr id="11" name="ZoneTexte 10"/>
          <p:cNvSpPr txBox="1"/>
          <p:nvPr/>
        </p:nvSpPr>
        <p:spPr>
          <a:xfrm>
            <a:off x="6948264" y="1916832"/>
            <a:ext cx="1944216" cy="861774"/>
          </a:xfrm>
          <a:prstGeom prst="rect">
            <a:avLst/>
          </a:prstGeom>
          <a:noFill/>
        </p:spPr>
        <p:txBody>
          <a:bodyPr wrap="square" rtlCol="0">
            <a:spAutoFit/>
          </a:bodyPr>
          <a:lstStyle/>
          <a:p>
            <a:r>
              <a:rPr lang="fr-FR" sz="1000" b="1" dirty="0"/>
              <a:t>Disponible au lien suivant </a:t>
            </a:r>
            <a:r>
              <a:rPr lang="fr-FR" sz="1000" dirty="0"/>
              <a:t>: http://</a:t>
            </a:r>
            <a:r>
              <a:rPr lang="fr-FR" sz="1000" dirty="0" err="1"/>
              <a:t>www.batiactu.com</a:t>
            </a:r>
            <a:r>
              <a:rPr lang="fr-FR" sz="1000" dirty="0"/>
              <a:t>/</a:t>
            </a:r>
            <a:r>
              <a:rPr lang="fr-FR" sz="1000" dirty="0" err="1"/>
              <a:t>edito</a:t>
            </a:r>
            <a:r>
              <a:rPr lang="fr-FR" sz="1000" dirty="0"/>
              <a:t>/quels-seront-impacts-changement-climatique-sur-urbanisme-43631.php</a:t>
            </a:r>
          </a:p>
        </p:txBody>
      </p:sp>
      <p:pic>
        <p:nvPicPr>
          <p:cNvPr id="7" name="Image 6" descr="Capture d’écran 2016-02-09 à 20.22.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389066"/>
            <a:ext cx="3312368" cy="4661552"/>
          </a:xfrm>
          <a:prstGeom prst="rect">
            <a:avLst/>
          </a:prstGeom>
        </p:spPr>
      </p:pic>
      <p:pic>
        <p:nvPicPr>
          <p:cNvPr id="8" name="Image 7" descr="Capture d’écran 2016-02-09 à 20.23.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916" y="1052736"/>
            <a:ext cx="3204356" cy="4870620"/>
          </a:xfrm>
          <a:prstGeom prst="rect">
            <a:avLst/>
          </a:prstGeom>
        </p:spPr>
      </p:pic>
      <p:pic>
        <p:nvPicPr>
          <p:cNvPr id="12" name="Image 11" descr="Capture d’écran 2016-02-09 à 20.24.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916" y="5949280"/>
            <a:ext cx="3276364" cy="720080"/>
          </a:xfrm>
          <a:prstGeom prst="rect">
            <a:avLst/>
          </a:prstGeom>
        </p:spPr>
      </p:pic>
    </p:spTree>
    <p:extLst>
      <p:ext uri="{BB962C8B-B14F-4D97-AF65-F5344CB8AC3E}">
        <p14:creationId xmlns:p14="http://schemas.microsoft.com/office/powerpoint/2010/main" val="186666777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1750">
          <a:solidFill>
            <a:srgbClr val="FFC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7278</TotalTime>
  <Words>1990</Words>
  <Application>Microsoft Office PowerPoint</Application>
  <PresentationFormat>Affichage à l'écran (4:3)</PresentationFormat>
  <Paragraphs>313</Paragraphs>
  <Slides>49</Slides>
  <Notes>0</Notes>
  <HiddenSlides>0</HiddenSlides>
  <MMClips>0</MMClips>
  <ScaleCrop>false</ScaleCrop>
  <HeadingPairs>
    <vt:vector size="8" baseType="variant">
      <vt:variant>
        <vt:lpstr>Polices utilisées</vt:lpstr>
      </vt:variant>
      <vt:variant>
        <vt:i4>3</vt:i4>
      </vt:variant>
      <vt:variant>
        <vt:lpstr>Thème</vt:lpstr>
      </vt:variant>
      <vt:variant>
        <vt:i4>2</vt:i4>
      </vt:variant>
      <vt:variant>
        <vt:lpstr>Serveurs OLE incorporés</vt:lpstr>
      </vt:variant>
      <vt:variant>
        <vt:i4>1</vt:i4>
      </vt:variant>
      <vt:variant>
        <vt:lpstr>Titres des diapositives</vt:lpstr>
      </vt:variant>
      <vt:variant>
        <vt:i4>49</vt:i4>
      </vt:variant>
    </vt:vector>
  </HeadingPairs>
  <TitlesOfParts>
    <vt:vector size="55" baseType="lpstr">
      <vt:lpstr>Arial</vt:lpstr>
      <vt:lpstr>Calibri</vt:lpstr>
      <vt:lpstr>Microsoft New Tai Lue</vt:lpstr>
      <vt:lpstr>Thème Office</vt:lpstr>
      <vt:lpstr>Conception personnalisée</vt:lpstr>
      <vt:lpstr>Document</vt:lpstr>
      <vt:lpstr>Revue de presse 2016  </vt:lpstr>
      <vt:lpstr>BILAN PRESSE ET COMMUNICATION</vt:lpstr>
      <vt:lpstr>POINT DE VUE – Olivier Dressayre</vt:lpstr>
      <vt:lpstr>POINT DE VUE – Lois Moulas</vt:lpstr>
      <vt:lpstr>POINT DE VUE – Loïs Moulas</vt:lpstr>
      <vt:lpstr>POINT DE VUE – Loïs Moulas</vt:lpstr>
      <vt:lpstr>Conférence Jean JOUZEL </vt:lpstr>
      <vt:lpstr>Remise des Pierres d’Or 2016 – Maxime Lanquetuit, lauréat dans la catégorie Green Innovation</vt:lpstr>
      <vt:lpstr>ARTICLE – Conférence Jean Jouzel</vt:lpstr>
      <vt:lpstr>RAPPORT D’ACTIVITE – Plan Bâtiment Durable</vt:lpstr>
      <vt:lpstr>ARTICLE – Conférence Jean Jouzel</vt:lpstr>
      <vt:lpstr>ARTICLE – Baromètre 2015</vt:lpstr>
      <vt:lpstr>POINT DE VUE – Olivier Dressayre</vt:lpstr>
      <vt:lpstr>POINT DE VUE – Gérard Degli-Esposti</vt:lpstr>
      <vt:lpstr>Climate Bonds Initiative (1/2)</vt:lpstr>
      <vt:lpstr>Climate Bonds Initiative (2/2)</vt:lpstr>
      <vt:lpstr>ARTICLE – Conférence Santé et bien-être</vt:lpstr>
      <vt:lpstr>ACTU – Conférence Neutralité carbone et ville de demain</vt:lpstr>
      <vt:lpstr>ACTU – Conférence Neutralité carbone et ville de demain</vt:lpstr>
      <vt:lpstr>ACTU – Big data et énergie : une relation qui marche dans le secteur immobilier</vt:lpstr>
      <vt:lpstr>CONFERENCE – Confort et bien-être dans l’immobilier tertiaire</vt:lpstr>
      <vt:lpstr>ACTU – Lancement du Hub tertiaire</vt:lpstr>
      <vt:lpstr>CONFERENCE – Neutralité carbone et ville de demain, où en est-on ? </vt:lpstr>
      <vt:lpstr>ACTU – Conférence et Centre de ressources de l’OID</vt:lpstr>
      <vt:lpstr>VOYAGE D’ETUDE – 12 juillet en partenariat avec le BBP</vt:lpstr>
      <vt:lpstr>CONFERENCE - Une conférence se penche sur l’enjeu bas carbone pour le secteur immobilier à Paris</vt:lpstr>
      <vt:lpstr>CONFERENCE - Une plateforme pour promouvoir la neutralité carbone du secteur tertiaire</vt:lpstr>
      <vt:lpstr>CONFERENCE - Une conférence se penche sur l’enjeu bas carbone pour le secteur immobilier à Paris</vt:lpstr>
      <vt:lpstr>VOYAGE D’ETUDES - Sacré Bleu! Success for the BBP’s First Trip Abroad</vt:lpstr>
      <vt:lpstr>VOYAGE D’ETUDES - Sacré Bleu! Success for the BBP’s First Trip Abroad</vt:lpstr>
      <vt:lpstr>ETUDE - L’OID enquête sur les attentes des collaborateurs en matière de confort, santé et bien-être</vt:lpstr>
      <vt:lpstr>POINT DE VUE – L’immobilier bas carbone, une démarche pragmatique et continue</vt:lpstr>
      <vt:lpstr>ETUDE – L’OID enquête sur les attentes des collaborateurs en matière de confort, santé et bien-être </vt:lpstr>
      <vt:lpstr>CONFERENCE – Ville de demain : Quelle acceptabilité sociale de la transition écologique ?</vt:lpstr>
      <vt:lpstr>ARTICLE – Transition écologique : « et le volet social ? » s’interrogent le « Plan Bât » et l’OID</vt:lpstr>
      <vt:lpstr>ARTICLE – Le PBD et l’OID s’intéressent à l’acceptabilité sociale de la transition écologique</vt:lpstr>
      <vt:lpstr>ARTICLE – Transition écologique, comment remporter l’adhésion populaire ? (1/2)</vt:lpstr>
      <vt:lpstr>ARTICLE – Transition écologique, comment remporter l’adhésion populaire ? (2/2)</vt:lpstr>
      <vt:lpstr>ARTICLE – Quelle acceptabilité sociale de la transition écologique ? Regards appliqués au domaine de l’immobilier</vt:lpstr>
      <vt:lpstr>ARTICLE – World Green Building Week 2016 : une semaine pour découvrir à quel point l'immobilier durable risque de changer votre manière de vivre</vt:lpstr>
      <vt:lpstr>ARTICLE – World Green Building Week 2016 : une semaine pour découvrir à quel point l'immobilier durable risque de changer votre manière de vivre</vt:lpstr>
      <vt:lpstr>ARTICLE – Durable, ultraconnectée et citoyenne : voici comment la ville du futur va s'adapter aux nouveaux modes de vie du quotidien</vt:lpstr>
      <vt:lpstr>ARTICLE – L’OID et le GRESB décryptent les résultats France du GRESB 2016</vt:lpstr>
      <vt:lpstr>ARTICLE – L’OID et le GRESB décryptent les résultats France du GRESB 2016</vt:lpstr>
      <vt:lpstr>ARTICLE – L’OID rejoint le bureau du Plan Bâtiment Durable !</vt:lpstr>
      <vt:lpstr>ARTICLE – L’OID rejoint le bureau du Plan Bâtiment Durable !</vt:lpstr>
      <vt:lpstr>ARTICLE – Le Baromètre 2016 de l’OID à l’heure des promesses numériques</vt:lpstr>
      <vt:lpstr>ARTICLE – L’OID publie l’édition 2016 du Baromètre de la performance énergétique et environnementale de l’immobilier tertiaire</vt:lpstr>
      <vt:lpstr>REMERCIEMENTS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OID</dc:creator>
  <cp:lastModifiedBy>Chloé Chardin</cp:lastModifiedBy>
  <cp:revision>651</cp:revision>
  <cp:lastPrinted>2015-12-10T15:19:55Z</cp:lastPrinted>
  <dcterms:created xsi:type="dcterms:W3CDTF">2014-02-19T14:32:24Z</dcterms:created>
  <dcterms:modified xsi:type="dcterms:W3CDTF">2016-12-09T08:36:02Z</dcterms:modified>
</cp:coreProperties>
</file>